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Lst>
  <p:sldSz cy="5143500" cx="9144000"/>
  <p:notesSz cx="6858000" cy="9144000"/>
  <p:embeddedFontLst>
    <p:embeddedFont>
      <p:font typeface="PT Sans Narrow"/>
      <p:regular r:id="rId25"/>
      <p:bold r:id="rId26"/>
    </p:embeddedFont>
    <p:embeddedFont>
      <p:font typeface="Open Sans"/>
      <p:regular r:id="rId27"/>
      <p:bold r:id="rId28"/>
      <p:italic r:id="rId29"/>
      <p:boldItalic r:id="rId3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362AC8B-ABF5-4AFF-8BC3-CE4C3D91C3AD}">
  <a:tblStyle styleId="{9362AC8B-ABF5-4AFF-8BC3-CE4C3D91C3AD}"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font" Target="fonts/PTSansNarrow-bold.fntdata"/><Relationship Id="rId25" Type="http://schemas.openxmlformats.org/officeDocument/2006/relationships/font" Target="fonts/PTSansNarrow-regular.fntdata"/><Relationship Id="rId28" Type="http://schemas.openxmlformats.org/officeDocument/2006/relationships/font" Target="fonts/OpenSans-bold.fntdata"/><Relationship Id="rId27" Type="http://schemas.openxmlformats.org/officeDocument/2006/relationships/font" Target="fonts/OpenSans-regular.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OpenSans-italic.fntdata"/><Relationship Id="rId7" Type="http://schemas.openxmlformats.org/officeDocument/2006/relationships/slide" Target="slides/slide1.xml"/><Relationship Id="rId8" Type="http://schemas.openxmlformats.org/officeDocument/2006/relationships/slide" Target="slides/slide2.xml"/><Relationship Id="rId30" Type="http://schemas.openxmlformats.org/officeDocument/2006/relationships/font" Target="fonts/OpenSans-boldItalic.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d1baa7840eddf9e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d1baa7840eddf9e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124ea67aa19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124ea67aa19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124ea67aa19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124ea67aa19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d1baa7840eddf9e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d1baa7840eddf9e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124ea67aa19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124ea67aa19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124ea67aa19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124ea67aa19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124ea67aa19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124ea67aa19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1267fe5c51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1267fe5c51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120c9dfe6da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120c9dfe6da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11525a14f44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11525a14f44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124ea67aa19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124ea67aa19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124ea67ab96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124ea67ab96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124ea67aa19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124ea67aa19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1d71651c15f65bb8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1d71651c15f65bb8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124ea67aa19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124ea67aa19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124ea67ab96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124ea67ab96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d1baa7840eddf9e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d1baa7840eddf9e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cxnSp>
        <p:nvCxnSpPr>
          <p:cNvPr id="10" name="Google Shape;10;p2"/>
          <p:cNvCxnSpPr/>
          <p:nvPr/>
        </p:nvCxnSpPr>
        <p:spPr>
          <a:xfrm>
            <a:off x="7007735" y="3176888"/>
            <a:ext cx="562200" cy="0"/>
          </a:xfrm>
          <a:prstGeom prst="straightConnector1">
            <a:avLst/>
          </a:prstGeom>
          <a:noFill/>
          <a:ln cap="flat" cmpd="sng" w="76200">
            <a:solidFill>
              <a:srgbClr val="000000"/>
            </a:solidFill>
            <a:prstDash val="solid"/>
            <a:round/>
            <a:headEnd len="sm" w="sm" type="none"/>
            <a:tailEnd len="sm" w="sm" type="none"/>
          </a:ln>
        </p:spPr>
      </p:cxnSp>
      <p:cxnSp>
        <p:nvCxnSpPr>
          <p:cNvPr id="11" name="Google Shape;11;p2"/>
          <p:cNvCxnSpPr/>
          <p:nvPr/>
        </p:nvCxnSpPr>
        <p:spPr>
          <a:xfrm>
            <a:off x="1575035" y="3158252"/>
            <a:ext cx="562200" cy="0"/>
          </a:xfrm>
          <a:prstGeom prst="straightConnector1">
            <a:avLst/>
          </a:prstGeom>
          <a:noFill/>
          <a:ln cap="flat" cmpd="sng" w="76200">
            <a:solidFill>
              <a:srgbClr val="000000"/>
            </a:solidFill>
            <a:prstDash val="solid"/>
            <a:round/>
            <a:headEnd len="sm" w="sm" type="none"/>
            <a:tailEnd len="sm" w="sm" type="none"/>
          </a:ln>
        </p:spPr>
      </p:cxnSp>
      <p:grpSp>
        <p:nvGrpSpPr>
          <p:cNvPr id="12" name="Google Shape;12;p2"/>
          <p:cNvGrpSpPr/>
          <p:nvPr/>
        </p:nvGrpSpPr>
        <p:grpSpPr>
          <a:xfrm>
            <a:off x="1004144" y="1022025"/>
            <a:ext cx="7136668" cy="152400"/>
            <a:chOff x="1346429" y="1011300"/>
            <a:chExt cx="6452100" cy="152400"/>
          </a:xfrm>
        </p:grpSpPr>
        <p:cxnSp>
          <p:nvCxnSpPr>
            <p:cNvPr id="13" name="Google Shape;13;p2"/>
            <p:cNvCxnSpPr/>
            <p:nvPr/>
          </p:nvCxnSpPr>
          <p:spPr>
            <a:xfrm rot="10800000">
              <a:off x="1346429" y="1011300"/>
              <a:ext cx="6452100" cy="0"/>
            </a:xfrm>
            <a:prstGeom prst="straightConnector1">
              <a:avLst/>
            </a:prstGeom>
            <a:noFill/>
            <a:ln cap="flat" cmpd="sng" w="76200">
              <a:solidFill>
                <a:srgbClr val="EA1938"/>
              </a:solidFill>
              <a:prstDash val="solid"/>
              <a:round/>
              <a:headEnd len="sm" w="sm" type="none"/>
              <a:tailEnd len="sm" w="sm" type="none"/>
            </a:ln>
          </p:spPr>
        </p:cxnSp>
        <p:cxnSp>
          <p:nvCxnSpPr>
            <p:cNvPr id="14" name="Google Shape;14;p2"/>
            <p:cNvCxnSpPr/>
            <p:nvPr/>
          </p:nvCxnSpPr>
          <p:spPr>
            <a:xfrm rot="10800000">
              <a:off x="1346429" y="1163700"/>
              <a:ext cx="6452100" cy="0"/>
            </a:xfrm>
            <a:prstGeom prst="straightConnector1">
              <a:avLst/>
            </a:prstGeom>
            <a:noFill/>
            <a:ln cap="flat" cmpd="sng" w="9525">
              <a:solidFill>
                <a:srgbClr val="EA1938"/>
              </a:solidFill>
              <a:prstDash val="solid"/>
              <a:round/>
              <a:headEnd len="sm" w="sm" type="none"/>
              <a:tailEnd len="sm" w="sm" type="none"/>
            </a:ln>
          </p:spPr>
        </p:cxnSp>
      </p:grpSp>
      <p:grpSp>
        <p:nvGrpSpPr>
          <p:cNvPr id="15" name="Google Shape;15;p2"/>
          <p:cNvGrpSpPr/>
          <p:nvPr/>
        </p:nvGrpSpPr>
        <p:grpSpPr>
          <a:xfrm>
            <a:off x="1004151" y="3969100"/>
            <a:ext cx="7136668" cy="152400"/>
            <a:chOff x="1346435" y="3969088"/>
            <a:chExt cx="6452100" cy="152400"/>
          </a:xfrm>
        </p:grpSpPr>
        <p:cxnSp>
          <p:nvCxnSpPr>
            <p:cNvPr id="16" name="Google Shape;16;p2"/>
            <p:cNvCxnSpPr/>
            <p:nvPr/>
          </p:nvCxnSpPr>
          <p:spPr>
            <a:xfrm>
              <a:off x="1346435" y="4121488"/>
              <a:ext cx="6452100" cy="0"/>
            </a:xfrm>
            <a:prstGeom prst="straightConnector1">
              <a:avLst/>
            </a:prstGeom>
            <a:noFill/>
            <a:ln cap="flat" cmpd="sng" w="76200">
              <a:solidFill>
                <a:srgbClr val="EA1938"/>
              </a:solidFill>
              <a:prstDash val="solid"/>
              <a:round/>
              <a:headEnd len="sm" w="sm" type="none"/>
              <a:tailEnd len="sm" w="sm" type="none"/>
            </a:ln>
          </p:spPr>
        </p:cxnSp>
        <p:cxnSp>
          <p:nvCxnSpPr>
            <p:cNvPr id="17" name="Google Shape;17;p2"/>
            <p:cNvCxnSpPr/>
            <p:nvPr/>
          </p:nvCxnSpPr>
          <p:spPr>
            <a:xfrm>
              <a:off x="1346435" y="3969088"/>
              <a:ext cx="6452100" cy="0"/>
            </a:xfrm>
            <a:prstGeom prst="straightConnector1">
              <a:avLst/>
            </a:prstGeom>
            <a:noFill/>
            <a:ln cap="flat" cmpd="sng" w="9525">
              <a:solidFill>
                <a:srgbClr val="EA1938"/>
              </a:solidFill>
              <a:prstDash val="solid"/>
              <a:round/>
              <a:headEnd len="sm" w="sm" type="none"/>
              <a:tailEnd len="sm" w="sm" type="none"/>
            </a:ln>
          </p:spPr>
        </p:cxnSp>
      </p:grpSp>
      <p:sp>
        <p:nvSpPr>
          <p:cNvPr id="18" name="Google Shape;18;p2"/>
          <p:cNvSpPr txBox="1"/>
          <p:nvPr>
            <p:ph type="ctrTitle"/>
          </p:nvPr>
        </p:nvSpPr>
        <p:spPr>
          <a:xfrm>
            <a:off x="1004150" y="1751764"/>
            <a:ext cx="7136700" cy="1022400"/>
          </a:xfrm>
          <a:prstGeom prst="rect">
            <a:avLst/>
          </a:prstGeom>
        </p:spPr>
        <p:txBody>
          <a:bodyPr anchorCtr="0" anchor="b" bIns="91425" lIns="91425" spcFirstLastPara="1" rIns="91425" wrap="square" tIns="91425">
            <a:normAutofit/>
          </a:bodyPr>
          <a:lstStyle>
            <a:lvl1pPr lvl="0" algn="ctr">
              <a:spcBef>
                <a:spcPts val="0"/>
              </a:spcBef>
              <a:spcAft>
                <a:spcPts val="0"/>
              </a:spcAft>
              <a:buClr>
                <a:srgbClr val="434343"/>
              </a:buClr>
              <a:buSzPts val="5400"/>
              <a:buNone/>
              <a:defRPr sz="5400">
                <a:solidFill>
                  <a:srgbClr val="434343"/>
                </a:solidFill>
              </a:defRPr>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p:txBody>
      </p:sp>
      <p:sp>
        <p:nvSpPr>
          <p:cNvPr id="19" name="Google Shape;19;p2"/>
          <p:cNvSpPr txBox="1"/>
          <p:nvPr>
            <p:ph idx="1" type="subTitle"/>
          </p:nvPr>
        </p:nvSpPr>
        <p:spPr>
          <a:xfrm>
            <a:off x="2137225" y="2850039"/>
            <a:ext cx="48705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20" name="Google Shape;20;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id="21" name="Google Shape;21;p2"/>
          <p:cNvPicPr preferRelativeResize="0"/>
          <p:nvPr/>
        </p:nvPicPr>
        <p:blipFill rotWithShape="1">
          <a:blip r:embed="rId2">
            <a:alphaModFix/>
          </a:blip>
          <a:srcRect b="40863" l="0" r="0" t="0"/>
          <a:stretch/>
        </p:blipFill>
        <p:spPr>
          <a:xfrm>
            <a:off x="7007725" y="149000"/>
            <a:ext cx="1988599" cy="50960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6" name="Shape 56"/>
        <p:cNvGrpSpPr/>
        <p:nvPr/>
      </p:nvGrpSpPr>
      <p:grpSpPr>
        <a:xfrm>
          <a:off x="0" y="0"/>
          <a:ext cx="0" cy="0"/>
          <a:chOff x="0" y="0"/>
          <a:chExt cx="0" cy="0"/>
        </a:xfrm>
      </p:grpSpPr>
      <p:sp>
        <p:nvSpPr>
          <p:cNvPr id="57" name="Google Shape;57;p11"/>
          <p:cNvSpPr/>
          <p:nvPr/>
        </p:nvSpPr>
        <p:spPr>
          <a:xfrm>
            <a:off x="-75"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11"/>
          <p:cNvSpPr txBox="1"/>
          <p:nvPr>
            <p:ph hasCustomPrompt="1" type="title"/>
          </p:nvPr>
        </p:nvSpPr>
        <p:spPr>
          <a:xfrm>
            <a:off x="311700" y="1304850"/>
            <a:ext cx="8520600" cy="15384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accent3"/>
              </a:buClr>
              <a:buSzPts val="13000"/>
              <a:buNone/>
              <a:defRPr sz="13000">
                <a:solidFill>
                  <a:schemeClr val="accent3"/>
                </a:solidFill>
              </a:defRPr>
            </a:lvl1pPr>
            <a:lvl2pPr lvl="1" algn="ctr">
              <a:spcBef>
                <a:spcPts val="0"/>
              </a:spcBef>
              <a:spcAft>
                <a:spcPts val="0"/>
              </a:spcAft>
              <a:buClr>
                <a:schemeClr val="accent3"/>
              </a:buClr>
              <a:buSzPts val="13000"/>
              <a:buNone/>
              <a:defRPr sz="13000">
                <a:solidFill>
                  <a:schemeClr val="accent3"/>
                </a:solidFill>
              </a:defRPr>
            </a:lvl2pPr>
            <a:lvl3pPr lvl="2" algn="ctr">
              <a:spcBef>
                <a:spcPts val="0"/>
              </a:spcBef>
              <a:spcAft>
                <a:spcPts val="0"/>
              </a:spcAft>
              <a:buClr>
                <a:schemeClr val="accent3"/>
              </a:buClr>
              <a:buSzPts val="13000"/>
              <a:buNone/>
              <a:defRPr sz="13000">
                <a:solidFill>
                  <a:schemeClr val="accent3"/>
                </a:solidFill>
              </a:defRPr>
            </a:lvl3pPr>
            <a:lvl4pPr lvl="3" algn="ctr">
              <a:spcBef>
                <a:spcPts val="0"/>
              </a:spcBef>
              <a:spcAft>
                <a:spcPts val="0"/>
              </a:spcAft>
              <a:buClr>
                <a:schemeClr val="accent3"/>
              </a:buClr>
              <a:buSzPts val="13000"/>
              <a:buNone/>
              <a:defRPr sz="13000">
                <a:solidFill>
                  <a:schemeClr val="accent3"/>
                </a:solidFill>
              </a:defRPr>
            </a:lvl4pPr>
            <a:lvl5pPr lvl="4" algn="ctr">
              <a:spcBef>
                <a:spcPts val="0"/>
              </a:spcBef>
              <a:spcAft>
                <a:spcPts val="0"/>
              </a:spcAft>
              <a:buClr>
                <a:schemeClr val="accent3"/>
              </a:buClr>
              <a:buSzPts val="13000"/>
              <a:buNone/>
              <a:defRPr sz="13000">
                <a:solidFill>
                  <a:schemeClr val="accent3"/>
                </a:solidFill>
              </a:defRPr>
            </a:lvl5pPr>
            <a:lvl6pPr lvl="5" algn="ctr">
              <a:spcBef>
                <a:spcPts val="0"/>
              </a:spcBef>
              <a:spcAft>
                <a:spcPts val="0"/>
              </a:spcAft>
              <a:buClr>
                <a:schemeClr val="accent3"/>
              </a:buClr>
              <a:buSzPts val="13000"/>
              <a:buNone/>
              <a:defRPr sz="13000">
                <a:solidFill>
                  <a:schemeClr val="accent3"/>
                </a:solidFill>
              </a:defRPr>
            </a:lvl6pPr>
            <a:lvl7pPr lvl="6" algn="ctr">
              <a:spcBef>
                <a:spcPts val="0"/>
              </a:spcBef>
              <a:spcAft>
                <a:spcPts val="0"/>
              </a:spcAft>
              <a:buClr>
                <a:schemeClr val="accent3"/>
              </a:buClr>
              <a:buSzPts val="13000"/>
              <a:buNone/>
              <a:defRPr sz="13000">
                <a:solidFill>
                  <a:schemeClr val="accent3"/>
                </a:solidFill>
              </a:defRPr>
            </a:lvl7pPr>
            <a:lvl8pPr lvl="7" algn="ctr">
              <a:spcBef>
                <a:spcPts val="0"/>
              </a:spcBef>
              <a:spcAft>
                <a:spcPts val="0"/>
              </a:spcAft>
              <a:buClr>
                <a:schemeClr val="accent3"/>
              </a:buClr>
              <a:buSzPts val="13000"/>
              <a:buNone/>
              <a:defRPr sz="13000">
                <a:solidFill>
                  <a:schemeClr val="accent3"/>
                </a:solidFill>
              </a:defRPr>
            </a:lvl8pPr>
            <a:lvl9pPr lvl="8" algn="ctr">
              <a:spcBef>
                <a:spcPts val="0"/>
              </a:spcBef>
              <a:spcAft>
                <a:spcPts val="0"/>
              </a:spcAft>
              <a:buClr>
                <a:schemeClr val="accent3"/>
              </a:buClr>
              <a:buSzPts val="13000"/>
              <a:buNone/>
              <a:defRPr sz="13000">
                <a:solidFill>
                  <a:schemeClr val="accent3"/>
                </a:solidFill>
              </a:defRPr>
            </a:lvl9pPr>
          </a:lstStyle>
          <a:p>
            <a:r>
              <a:t>xx%</a:t>
            </a:r>
          </a:p>
        </p:txBody>
      </p:sp>
      <p:sp>
        <p:nvSpPr>
          <p:cNvPr id="59" name="Google Shape;59;p11"/>
          <p:cNvSpPr txBox="1"/>
          <p:nvPr>
            <p:ph idx="1" type="body"/>
          </p:nvPr>
        </p:nvSpPr>
        <p:spPr>
          <a:xfrm>
            <a:off x="311700" y="2995650"/>
            <a:ext cx="8520600" cy="10716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60" name="Google Shape;60;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1" name="Shape 61"/>
        <p:cNvGrpSpPr/>
        <p:nvPr/>
      </p:nvGrpSpPr>
      <p:grpSpPr>
        <a:xfrm>
          <a:off x="0" y="0"/>
          <a:ext cx="0" cy="0"/>
          <a:chOff x="0" y="0"/>
          <a:chExt cx="0" cy="0"/>
        </a:xfrm>
      </p:grpSpPr>
      <p:sp>
        <p:nvSpPr>
          <p:cNvPr id="62" name="Google Shape;62;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2" name="Shape 22"/>
        <p:cNvGrpSpPr/>
        <p:nvPr/>
      </p:nvGrpSpPr>
      <p:grpSpPr>
        <a:xfrm>
          <a:off x="0" y="0"/>
          <a:ext cx="0" cy="0"/>
          <a:chOff x="0" y="0"/>
          <a:chExt cx="0" cy="0"/>
        </a:xfrm>
      </p:grpSpPr>
      <p:sp>
        <p:nvSpPr>
          <p:cNvPr id="23" name="Google Shape;23;p3"/>
          <p:cNvSpPr/>
          <p:nvPr/>
        </p:nvSpPr>
        <p:spPr>
          <a:xfrm>
            <a:off x="-50" y="2571900"/>
            <a:ext cx="9144000" cy="2571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txBox="1"/>
          <p:nvPr>
            <p:ph type="title"/>
          </p:nvPr>
        </p:nvSpPr>
        <p:spPr>
          <a:xfrm>
            <a:off x="311700" y="814800"/>
            <a:ext cx="8571300" cy="9420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a:lvl1pPr>
            <a:lvl2pPr lvl="1" algn="ctr">
              <a:spcBef>
                <a:spcPts val="0"/>
              </a:spcBef>
              <a:spcAft>
                <a:spcPts val="0"/>
              </a:spcAft>
              <a:buSzPts val="3600"/>
              <a:buNone/>
              <a:defRPr/>
            </a:lvl2pPr>
            <a:lvl3pPr lvl="2" algn="ctr">
              <a:spcBef>
                <a:spcPts val="0"/>
              </a:spcBef>
              <a:spcAft>
                <a:spcPts val="0"/>
              </a:spcAft>
              <a:buSzPts val="3600"/>
              <a:buNone/>
              <a:defRPr/>
            </a:lvl3pPr>
            <a:lvl4pPr lvl="3" algn="ctr">
              <a:spcBef>
                <a:spcPts val="0"/>
              </a:spcBef>
              <a:spcAft>
                <a:spcPts val="0"/>
              </a:spcAft>
              <a:buSzPts val="3600"/>
              <a:buNone/>
              <a:defRPr/>
            </a:lvl4pPr>
            <a:lvl5pPr lvl="4" algn="ctr">
              <a:spcBef>
                <a:spcPts val="0"/>
              </a:spcBef>
              <a:spcAft>
                <a:spcPts val="0"/>
              </a:spcAft>
              <a:buSzPts val="3600"/>
              <a:buNone/>
              <a:defRPr/>
            </a:lvl5pPr>
            <a:lvl6pPr lvl="5" algn="ctr">
              <a:spcBef>
                <a:spcPts val="0"/>
              </a:spcBef>
              <a:spcAft>
                <a:spcPts val="0"/>
              </a:spcAft>
              <a:buSzPts val="3600"/>
              <a:buNone/>
              <a:defRPr/>
            </a:lvl6pPr>
            <a:lvl7pPr lvl="6" algn="ctr">
              <a:spcBef>
                <a:spcPts val="0"/>
              </a:spcBef>
              <a:spcAft>
                <a:spcPts val="0"/>
              </a:spcAft>
              <a:buSzPts val="3600"/>
              <a:buNone/>
              <a:defRPr/>
            </a:lvl7pPr>
            <a:lvl8pPr lvl="7" algn="ctr">
              <a:spcBef>
                <a:spcPts val="0"/>
              </a:spcBef>
              <a:spcAft>
                <a:spcPts val="0"/>
              </a:spcAft>
              <a:buSzPts val="3600"/>
              <a:buNone/>
              <a:defRPr/>
            </a:lvl8pPr>
            <a:lvl9pPr lvl="8" algn="ctr">
              <a:spcBef>
                <a:spcPts val="0"/>
              </a:spcBef>
              <a:spcAft>
                <a:spcPts val="0"/>
              </a:spcAft>
              <a:buSzPts val="3600"/>
              <a:buNone/>
              <a:defRPr/>
            </a:lvl9pPr>
          </a:lstStyle>
          <a:p/>
        </p:txBody>
      </p:sp>
      <p:sp>
        <p:nvSpPr>
          <p:cNvPr id="25" name="Google Shape;2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6" name="Shape 26"/>
        <p:cNvGrpSpPr/>
        <p:nvPr/>
      </p:nvGrpSpPr>
      <p:grpSpPr>
        <a:xfrm>
          <a:off x="0" y="0"/>
          <a:ext cx="0" cy="0"/>
          <a:chOff x="0" y="0"/>
          <a:chExt cx="0" cy="0"/>
        </a:xfrm>
      </p:grpSpPr>
      <p:sp>
        <p:nvSpPr>
          <p:cNvPr id="27" name="Google Shape;27;p4"/>
          <p:cNvSpPr/>
          <p:nvPr/>
        </p:nvSpPr>
        <p:spPr>
          <a:xfrm>
            <a:off x="-75" y="5045700"/>
            <a:ext cx="9144000" cy="97800"/>
          </a:xfrm>
          <a:prstGeom prst="rect">
            <a:avLst/>
          </a:prstGeom>
          <a:solidFill>
            <a:srgbClr val="EA19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4"/>
          <p:cNvSpPr txBox="1"/>
          <p:nvPr>
            <p:ph type="title"/>
          </p:nvPr>
        </p:nvSpPr>
        <p:spPr>
          <a:xfrm>
            <a:off x="311700" y="445025"/>
            <a:ext cx="8520600" cy="707400"/>
          </a:xfrm>
          <a:prstGeom prst="rect">
            <a:avLst/>
          </a:prstGeom>
        </p:spPr>
        <p:txBody>
          <a:bodyPr anchorCtr="0" anchor="t" bIns="91425" lIns="91425" spcFirstLastPara="1" rIns="91425" wrap="square" tIns="91425">
            <a:normAutofit/>
          </a:bodyPr>
          <a:lstStyle>
            <a:lvl1pPr lvl="0">
              <a:spcBef>
                <a:spcPts val="0"/>
              </a:spcBef>
              <a:spcAft>
                <a:spcPts val="0"/>
              </a:spcAft>
              <a:buClr>
                <a:srgbClr val="7F091A"/>
              </a:buClr>
              <a:buSzPts val="3600"/>
              <a:buNone/>
              <a:defRPr>
                <a:solidFill>
                  <a:srgbClr val="7F091A"/>
                </a:solidFill>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29" name="Google Shape;29;p4"/>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30" name="Google Shape;30;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txBox="1"/>
          <p:nvPr>
            <p:ph type="title"/>
          </p:nvPr>
        </p:nvSpPr>
        <p:spPr>
          <a:xfrm>
            <a:off x="311700" y="445025"/>
            <a:ext cx="8520600" cy="7074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33" name="Google Shape;33;p5"/>
          <p:cNvSpPr txBox="1"/>
          <p:nvPr>
            <p:ph idx="1" type="body"/>
          </p:nvPr>
        </p:nvSpPr>
        <p:spPr>
          <a:xfrm>
            <a:off x="311700" y="1266175"/>
            <a:ext cx="3999900" cy="33027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4" name="Google Shape;34;p5"/>
          <p:cNvSpPr txBox="1"/>
          <p:nvPr>
            <p:ph idx="2" type="body"/>
          </p:nvPr>
        </p:nvSpPr>
        <p:spPr>
          <a:xfrm>
            <a:off x="4832400" y="1266175"/>
            <a:ext cx="3999900" cy="33027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5" name="Google Shape;35;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6" name="Shape 36"/>
        <p:cNvGrpSpPr/>
        <p:nvPr/>
      </p:nvGrpSpPr>
      <p:grpSpPr>
        <a:xfrm>
          <a:off x="0" y="0"/>
          <a:ext cx="0" cy="0"/>
          <a:chOff x="0" y="0"/>
          <a:chExt cx="0" cy="0"/>
        </a:xfrm>
      </p:grpSpPr>
      <p:sp>
        <p:nvSpPr>
          <p:cNvPr id="37" name="Google Shape;37;p6"/>
          <p:cNvSpPr txBox="1"/>
          <p:nvPr>
            <p:ph type="title"/>
          </p:nvPr>
        </p:nvSpPr>
        <p:spPr>
          <a:xfrm>
            <a:off x="311700" y="445025"/>
            <a:ext cx="8520600" cy="7074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38" name="Google Shape;38;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9" name="Shape 39"/>
        <p:cNvGrpSpPr/>
        <p:nvPr/>
      </p:nvGrpSpPr>
      <p:grpSpPr>
        <a:xfrm>
          <a:off x="0" y="0"/>
          <a:ext cx="0" cy="0"/>
          <a:chOff x="0" y="0"/>
          <a:chExt cx="0" cy="0"/>
        </a:xfrm>
      </p:grpSpPr>
      <p:sp>
        <p:nvSpPr>
          <p:cNvPr id="40" name="Google Shape;40;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1" name="Google Shape;41;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2" name="Google Shape;42;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6"/>
        </a:solidFill>
      </p:bgPr>
    </p:bg>
    <p:spTree>
      <p:nvGrpSpPr>
        <p:cNvPr id="43" name="Shape 43"/>
        <p:cNvGrpSpPr/>
        <p:nvPr/>
      </p:nvGrpSpPr>
      <p:grpSpPr>
        <a:xfrm>
          <a:off x="0" y="0"/>
          <a:ext cx="0" cy="0"/>
          <a:chOff x="0" y="0"/>
          <a:chExt cx="0" cy="0"/>
        </a:xfrm>
      </p:grpSpPr>
      <p:sp>
        <p:nvSpPr>
          <p:cNvPr id="44" name="Google Shape;44;p8"/>
          <p:cNvSpPr txBox="1"/>
          <p:nvPr>
            <p:ph type="title"/>
          </p:nvPr>
        </p:nvSpPr>
        <p:spPr>
          <a:xfrm>
            <a:off x="490250" y="526350"/>
            <a:ext cx="56136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dk2"/>
              </a:buClr>
              <a:buSzPts val="5400"/>
              <a:buNone/>
              <a:defRPr b="0" sz="5400">
                <a:solidFill>
                  <a:schemeClr val="dk2"/>
                </a:solidFill>
              </a:defRPr>
            </a:lvl1pPr>
            <a:lvl2pPr lvl="1">
              <a:spcBef>
                <a:spcPts val="0"/>
              </a:spcBef>
              <a:spcAft>
                <a:spcPts val="0"/>
              </a:spcAft>
              <a:buClr>
                <a:schemeClr val="dk2"/>
              </a:buClr>
              <a:buSzPts val="5400"/>
              <a:buNone/>
              <a:defRPr b="0" sz="5400">
                <a:solidFill>
                  <a:schemeClr val="dk2"/>
                </a:solidFill>
              </a:defRPr>
            </a:lvl2pPr>
            <a:lvl3pPr lvl="2">
              <a:spcBef>
                <a:spcPts val="0"/>
              </a:spcBef>
              <a:spcAft>
                <a:spcPts val="0"/>
              </a:spcAft>
              <a:buClr>
                <a:schemeClr val="dk2"/>
              </a:buClr>
              <a:buSzPts val="5400"/>
              <a:buNone/>
              <a:defRPr b="0" sz="5400">
                <a:solidFill>
                  <a:schemeClr val="dk2"/>
                </a:solidFill>
              </a:defRPr>
            </a:lvl3pPr>
            <a:lvl4pPr lvl="3">
              <a:spcBef>
                <a:spcPts val="0"/>
              </a:spcBef>
              <a:spcAft>
                <a:spcPts val="0"/>
              </a:spcAft>
              <a:buClr>
                <a:schemeClr val="dk2"/>
              </a:buClr>
              <a:buSzPts val="5400"/>
              <a:buNone/>
              <a:defRPr b="0" sz="5400">
                <a:solidFill>
                  <a:schemeClr val="dk2"/>
                </a:solidFill>
              </a:defRPr>
            </a:lvl4pPr>
            <a:lvl5pPr lvl="4">
              <a:spcBef>
                <a:spcPts val="0"/>
              </a:spcBef>
              <a:spcAft>
                <a:spcPts val="0"/>
              </a:spcAft>
              <a:buClr>
                <a:schemeClr val="dk2"/>
              </a:buClr>
              <a:buSzPts val="5400"/>
              <a:buNone/>
              <a:defRPr b="0" sz="5400">
                <a:solidFill>
                  <a:schemeClr val="dk2"/>
                </a:solidFill>
              </a:defRPr>
            </a:lvl5pPr>
            <a:lvl6pPr lvl="5">
              <a:spcBef>
                <a:spcPts val="0"/>
              </a:spcBef>
              <a:spcAft>
                <a:spcPts val="0"/>
              </a:spcAft>
              <a:buClr>
                <a:schemeClr val="dk2"/>
              </a:buClr>
              <a:buSzPts val="5400"/>
              <a:buNone/>
              <a:defRPr b="0" sz="5400">
                <a:solidFill>
                  <a:schemeClr val="dk2"/>
                </a:solidFill>
              </a:defRPr>
            </a:lvl6pPr>
            <a:lvl7pPr lvl="6">
              <a:spcBef>
                <a:spcPts val="0"/>
              </a:spcBef>
              <a:spcAft>
                <a:spcPts val="0"/>
              </a:spcAft>
              <a:buClr>
                <a:schemeClr val="dk2"/>
              </a:buClr>
              <a:buSzPts val="5400"/>
              <a:buNone/>
              <a:defRPr b="0" sz="5400">
                <a:solidFill>
                  <a:schemeClr val="dk2"/>
                </a:solidFill>
              </a:defRPr>
            </a:lvl7pPr>
            <a:lvl8pPr lvl="7">
              <a:spcBef>
                <a:spcPts val="0"/>
              </a:spcBef>
              <a:spcAft>
                <a:spcPts val="0"/>
              </a:spcAft>
              <a:buClr>
                <a:schemeClr val="dk2"/>
              </a:buClr>
              <a:buSzPts val="5400"/>
              <a:buNone/>
              <a:defRPr b="0" sz="5400">
                <a:solidFill>
                  <a:schemeClr val="dk2"/>
                </a:solidFill>
              </a:defRPr>
            </a:lvl8pPr>
            <a:lvl9pPr lvl="8">
              <a:spcBef>
                <a:spcPts val="0"/>
              </a:spcBef>
              <a:spcAft>
                <a:spcPts val="0"/>
              </a:spcAft>
              <a:buClr>
                <a:schemeClr val="dk2"/>
              </a:buClr>
              <a:buSzPts val="5400"/>
              <a:buNone/>
              <a:defRPr b="0" sz="5400">
                <a:solidFill>
                  <a:schemeClr val="dk2"/>
                </a:solidFill>
              </a:defRPr>
            </a:lvl9pPr>
          </a:lstStyle>
          <a:p/>
        </p:txBody>
      </p:sp>
      <p:sp>
        <p:nvSpPr>
          <p:cNvPr id="45" name="Google Shape;45;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6" name="Shape 46"/>
        <p:cNvGrpSpPr/>
        <p:nvPr/>
      </p:nvGrpSpPr>
      <p:grpSpPr>
        <a:xfrm>
          <a:off x="0" y="0"/>
          <a:ext cx="0" cy="0"/>
          <a:chOff x="0" y="0"/>
          <a:chExt cx="0" cy="0"/>
        </a:xfrm>
      </p:grpSpPr>
      <p:sp>
        <p:nvSpPr>
          <p:cNvPr id="47" name="Google Shape;47;p9"/>
          <p:cNvSpPr/>
          <p:nvPr/>
        </p:nvSpPr>
        <p:spPr>
          <a:xfrm>
            <a:off x="4572000" y="0"/>
            <a:ext cx="4572000" cy="5143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8" name="Google Shape;48;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9" name="Google Shape;49;p9"/>
          <p:cNvSpPr txBox="1"/>
          <p:nvPr>
            <p:ph type="title"/>
          </p:nvPr>
        </p:nvSpPr>
        <p:spPr>
          <a:xfrm>
            <a:off x="265500" y="1039675"/>
            <a:ext cx="4045200" cy="16758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50" name="Google Shape;50;p9"/>
          <p:cNvSpPr txBox="1"/>
          <p:nvPr>
            <p:ph idx="1" type="subTitle"/>
          </p:nvPr>
        </p:nvSpPr>
        <p:spPr>
          <a:xfrm>
            <a:off x="265500" y="27268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1" name="Google Shape;51;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52" name="Google Shape;52;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3" name="Shape 53"/>
        <p:cNvGrpSpPr/>
        <p:nvPr/>
      </p:nvGrpSpPr>
      <p:grpSpPr>
        <a:xfrm>
          <a:off x="0" y="0"/>
          <a:ext cx="0" cy="0"/>
          <a:chOff x="0" y="0"/>
          <a:chExt cx="0" cy="0"/>
        </a:xfrm>
      </p:grpSpPr>
      <p:sp>
        <p:nvSpPr>
          <p:cNvPr id="54" name="Google Shape;54;p10"/>
          <p:cNvSpPr txBox="1"/>
          <p:nvPr>
            <p:ph idx="1" type="body"/>
          </p:nvPr>
        </p:nvSpPr>
        <p:spPr>
          <a:xfrm>
            <a:off x="311700" y="42307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2400"/>
              <a:buFont typeface="PT Sans Narrow"/>
              <a:buNone/>
              <a:defRPr sz="2400">
                <a:latin typeface="PT Sans Narrow"/>
                <a:ea typeface="PT Sans Narrow"/>
                <a:cs typeface="PT Sans Narrow"/>
                <a:sym typeface="PT Sans Narrow"/>
              </a:defRPr>
            </a:lvl1pPr>
          </a:lstStyle>
          <a:p/>
        </p:txBody>
      </p:sp>
      <p:sp>
        <p:nvSpPr>
          <p:cNvPr id="55" name="Google Shape;55;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tropic">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1pPr>
            <a:lvl2pPr lvl="1">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2pPr>
            <a:lvl3pPr lvl="2">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3pPr>
            <a:lvl4pPr lvl="3">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4pPr>
            <a:lvl5pPr lvl="4">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5pPr>
            <a:lvl6pPr lvl="5">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6pPr>
            <a:lvl7pPr lvl="6">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7pPr>
            <a:lvl8pPr lvl="7">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8pPr>
            <a:lvl9pPr lvl="8">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9pPr>
          </a:lstStyle>
          <a:p/>
        </p:txBody>
      </p:sp>
      <p:sp>
        <p:nvSpPr>
          <p:cNvPr id="7" name="Google Shape;7;p1"/>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indent="-317500" lvl="1" marL="9144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indent="-317500" lvl="2" marL="13716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indent="-317500" lvl="3" marL="18288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indent="-317500" lvl="4" marL="22860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indent="-317500" lvl="5" marL="27432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indent="-317500" lvl="6" marL="32004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indent="-317500" lvl="7" marL="36576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indent="-317500" lvl="8" marL="41148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Open Sans"/>
                <a:ea typeface="Open Sans"/>
                <a:cs typeface="Open Sans"/>
                <a:sym typeface="Open Sans"/>
              </a:defRPr>
            </a:lvl1pPr>
            <a:lvl2pPr lvl="1" algn="r">
              <a:buNone/>
              <a:defRPr sz="1000">
                <a:solidFill>
                  <a:schemeClr val="dk2"/>
                </a:solidFill>
                <a:latin typeface="Open Sans"/>
                <a:ea typeface="Open Sans"/>
                <a:cs typeface="Open Sans"/>
                <a:sym typeface="Open Sans"/>
              </a:defRPr>
            </a:lvl2pPr>
            <a:lvl3pPr lvl="2" algn="r">
              <a:buNone/>
              <a:defRPr sz="1000">
                <a:solidFill>
                  <a:schemeClr val="dk2"/>
                </a:solidFill>
                <a:latin typeface="Open Sans"/>
                <a:ea typeface="Open Sans"/>
                <a:cs typeface="Open Sans"/>
                <a:sym typeface="Open Sans"/>
              </a:defRPr>
            </a:lvl3pPr>
            <a:lvl4pPr lvl="3" algn="r">
              <a:buNone/>
              <a:defRPr sz="1000">
                <a:solidFill>
                  <a:schemeClr val="dk2"/>
                </a:solidFill>
                <a:latin typeface="Open Sans"/>
                <a:ea typeface="Open Sans"/>
                <a:cs typeface="Open Sans"/>
                <a:sym typeface="Open Sans"/>
              </a:defRPr>
            </a:lvl4pPr>
            <a:lvl5pPr lvl="4" algn="r">
              <a:buNone/>
              <a:defRPr sz="1000">
                <a:solidFill>
                  <a:schemeClr val="dk2"/>
                </a:solidFill>
                <a:latin typeface="Open Sans"/>
                <a:ea typeface="Open Sans"/>
                <a:cs typeface="Open Sans"/>
                <a:sym typeface="Open Sans"/>
              </a:defRPr>
            </a:lvl5pPr>
            <a:lvl6pPr lvl="5" algn="r">
              <a:buNone/>
              <a:defRPr sz="1000">
                <a:solidFill>
                  <a:schemeClr val="dk2"/>
                </a:solidFill>
                <a:latin typeface="Open Sans"/>
                <a:ea typeface="Open Sans"/>
                <a:cs typeface="Open Sans"/>
                <a:sym typeface="Open Sans"/>
              </a:defRPr>
            </a:lvl6pPr>
            <a:lvl7pPr lvl="6" algn="r">
              <a:buNone/>
              <a:defRPr sz="1000">
                <a:solidFill>
                  <a:schemeClr val="dk2"/>
                </a:solidFill>
                <a:latin typeface="Open Sans"/>
                <a:ea typeface="Open Sans"/>
                <a:cs typeface="Open Sans"/>
                <a:sym typeface="Open Sans"/>
              </a:defRPr>
            </a:lvl7pPr>
            <a:lvl8pPr lvl="7" algn="r">
              <a:buNone/>
              <a:defRPr sz="1000">
                <a:solidFill>
                  <a:schemeClr val="dk2"/>
                </a:solidFill>
                <a:latin typeface="Open Sans"/>
                <a:ea typeface="Open Sans"/>
                <a:cs typeface="Open Sans"/>
                <a:sym typeface="Open Sans"/>
              </a:defRPr>
            </a:lvl8pPr>
            <a:lvl9pPr lvl="8" algn="r">
              <a:buNone/>
              <a:defRPr sz="1000">
                <a:solidFill>
                  <a:schemeClr val="dk2"/>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23.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4.pn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5.png"/><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8.png"/><Relationship Id="rId4" Type="http://schemas.openxmlformats.org/officeDocument/2006/relationships/image" Target="../media/image17.png"/><Relationship Id="rId5" Type="http://schemas.openxmlformats.org/officeDocument/2006/relationships/image" Target="../media/image16.png"/><Relationship Id="rId6"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5.jpg"/><Relationship Id="rId4" Type="http://schemas.openxmlformats.org/officeDocument/2006/relationships/image" Target="../media/image22.png"/><Relationship Id="rId5" Type="http://schemas.openxmlformats.org/officeDocument/2006/relationships/image" Target="../media/image23.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3.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21.png"/><Relationship Id="rId6" Type="http://schemas.openxmlformats.org/officeDocument/2006/relationships/image" Target="../media/image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4.png"/><Relationship Id="rId4" Type="http://schemas.openxmlformats.org/officeDocument/2006/relationships/image" Target="../media/image3.png"/><Relationship Id="rId5" Type="http://schemas.openxmlformats.org/officeDocument/2006/relationships/image" Target="../media/image23.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3.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0.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1.png"/><Relationship Id="rId4" Type="http://schemas.openxmlformats.org/officeDocument/2006/relationships/image" Target="../media/image23.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png"/><Relationship Id="rId4" Type="http://schemas.openxmlformats.org/officeDocument/2006/relationships/image" Target="../media/image23.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9.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p13"/>
          <p:cNvSpPr txBox="1"/>
          <p:nvPr>
            <p:ph type="ctrTitle"/>
          </p:nvPr>
        </p:nvSpPr>
        <p:spPr>
          <a:xfrm>
            <a:off x="1004150" y="1751764"/>
            <a:ext cx="7136700" cy="10224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
              <a:t>Through a Speculum</a:t>
            </a:r>
            <a:endParaRPr/>
          </a:p>
          <a:p>
            <a:pPr indent="-537210" lvl="0" marL="457200" rtl="0" algn="ctr">
              <a:spcBef>
                <a:spcPts val="0"/>
              </a:spcBef>
              <a:spcAft>
                <a:spcPts val="0"/>
              </a:spcAft>
              <a:buSzPct val="100000"/>
              <a:buChar char="-"/>
            </a:pPr>
            <a:r>
              <a:rPr lang="en"/>
              <a:t>Smart Mirror -</a:t>
            </a:r>
            <a:endParaRPr/>
          </a:p>
        </p:txBody>
      </p:sp>
      <p:sp>
        <p:nvSpPr>
          <p:cNvPr id="68" name="Google Shape;68;p13"/>
          <p:cNvSpPr txBox="1"/>
          <p:nvPr>
            <p:ph idx="1" type="subTitle"/>
          </p:nvPr>
        </p:nvSpPr>
        <p:spPr>
          <a:xfrm>
            <a:off x="2168600" y="2683300"/>
            <a:ext cx="4870500" cy="12372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ctr">
              <a:lnSpc>
                <a:spcPct val="140000"/>
              </a:lnSpc>
              <a:spcBef>
                <a:spcPts val="0"/>
              </a:spcBef>
              <a:spcAft>
                <a:spcPts val="0"/>
              </a:spcAft>
              <a:buNone/>
            </a:pPr>
            <a:r>
              <a:rPr b="1" lang="en" sz="1280">
                <a:solidFill>
                  <a:srgbClr val="666666"/>
                </a:solidFill>
                <a:latin typeface="Arial"/>
                <a:ea typeface="Arial"/>
                <a:cs typeface="Arial"/>
                <a:sym typeface="Arial"/>
              </a:rPr>
              <a:t>Alan Palayil, Fabian Garcia, Gabriel Gutierrez</a:t>
            </a:r>
            <a:endParaRPr b="1" sz="1280">
              <a:solidFill>
                <a:srgbClr val="666666"/>
              </a:solidFill>
              <a:latin typeface="Arial"/>
              <a:ea typeface="Arial"/>
              <a:cs typeface="Arial"/>
              <a:sym typeface="Arial"/>
            </a:endParaRPr>
          </a:p>
          <a:p>
            <a:pPr indent="0" lvl="0" marL="0" rtl="0" algn="ctr">
              <a:lnSpc>
                <a:spcPct val="140000"/>
              </a:lnSpc>
              <a:spcBef>
                <a:spcPts val="0"/>
              </a:spcBef>
              <a:spcAft>
                <a:spcPts val="0"/>
              </a:spcAft>
              <a:buNone/>
            </a:pPr>
            <a:r>
              <a:rPr b="1" lang="en" sz="1280">
                <a:solidFill>
                  <a:srgbClr val="666666"/>
                </a:solidFill>
                <a:latin typeface="Arial"/>
                <a:ea typeface="Arial"/>
                <a:cs typeface="Arial"/>
                <a:sym typeface="Arial"/>
              </a:rPr>
              <a:t>ECE 441: Smart and Connected Embedded Systems</a:t>
            </a:r>
            <a:endParaRPr b="1" sz="1280">
              <a:solidFill>
                <a:srgbClr val="666666"/>
              </a:solidFill>
              <a:latin typeface="Arial"/>
              <a:ea typeface="Arial"/>
              <a:cs typeface="Arial"/>
              <a:sym typeface="Arial"/>
            </a:endParaRPr>
          </a:p>
          <a:p>
            <a:pPr indent="0" lvl="0" marL="0" rtl="0" algn="ctr">
              <a:lnSpc>
                <a:spcPct val="140000"/>
              </a:lnSpc>
              <a:spcBef>
                <a:spcPts val="0"/>
              </a:spcBef>
              <a:spcAft>
                <a:spcPts val="0"/>
              </a:spcAft>
              <a:buNone/>
            </a:pPr>
            <a:r>
              <a:rPr b="1" lang="en" sz="1280">
                <a:solidFill>
                  <a:srgbClr val="666666"/>
                </a:solidFill>
                <a:latin typeface="Arial"/>
                <a:ea typeface="Arial"/>
                <a:cs typeface="Arial"/>
                <a:sym typeface="Arial"/>
              </a:rPr>
              <a:t>Advisor: Prof. Jafar Saniie</a:t>
            </a:r>
            <a:endParaRPr b="1" sz="1280">
              <a:solidFill>
                <a:srgbClr val="666666"/>
              </a:solidFill>
              <a:latin typeface="Arial"/>
              <a:ea typeface="Arial"/>
              <a:cs typeface="Arial"/>
              <a:sym typeface="Arial"/>
            </a:endParaRPr>
          </a:p>
          <a:p>
            <a:pPr indent="0" lvl="0" marL="0" rtl="0" algn="ctr">
              <a:lnSpc>
                <a:spcPct val="140000"/>
              </a:lnSpc>
              <a:spcBef>
                <a:spcPts val="0"/>
              </a:spcBef>
              <a:spcAft>
                <a:spcPts val="0"/>
              </a:spcAft>
              <a:buNone/>
            </a:pPr>
            <a:r>
              <a:t/>
            </a:r>
            <a:endParaRPr b="1" sz="1280">
              <a:solidFill>
                <a:srgbClr val="666666"/>
              </a:solidFill>
              <a:latin typeface="Arial"/>
              <a:ea typeface="Arial"/>
              <a:cs typeface="Arial"/>
              <a:sym typeface="Arial"/>
            </a:endParaRPr>
          </a:p>
          <a:p>
            <a:pPr indent="0" lvl="0" marL="0" rtl="0" algn="ctr">
              <a:lnSpc>
                <a:spcPct val="140000"/>
              </a:lnSpc>
              <a:spcBef>
                <a:spcPts val="0"/>
              </a:spcBef>
              <a:spcAft>
                <a:spcPts val="0"/>
              </a:spcAft>
              <a:buNone/>
            </a:pPr>
            <a:r>
              <a:t/>
            </a:r>
            <a:endParaRPr b="1" sz="1280">
              <a:solidFill>
                <a:srgbClr val="434343"/>
              </a:solidFill>
              <a:latin typeface="Arial"/>
              <a:ea typeface="Arial"/>
              <a:cs typeface="Arial"/>
              <a:sym typeface="Arial"/>
            </a:endParaRPr>
          </a:p>
          <a:p>
            <a:pPr indent="0" lvl="0" marL="0" rtl="0" algn="ctr">
              <a:lnSpc>
                <a:spcPct val="140000"/>
              </a:lnSpc>
              <a:spcBef>
                <a:spcPts val="0"/>
              </a:spcBef>
              <a:spcAft>
                <a:spcPts val="0"/>
              </a:spcAft>
              <a:buNone/>
            </a:pPr>
            <a:r>
              <a:t/>
            </a:r>
            <a:endParaRPr b="1" sz="1280">
              <a:solidFill>
                <a:srgbClr val="434343"/>
              </a:solidFill>
              <a:latin typeface="Arial"/>
              <a:ea typeface="Arial"/>
              <a:cs typeface="Arial"/>
              <a:sym typeface="Arial"/>
            </a:endParaRPr>
          </a:p>
          <a:p>
            <a:pPr indent="0" lvl="0" marL="0" rtl="0" algn="ctr">
              <a:lnSpc>
                <a:spcPct val="140000"/>
              </a:lnSpc>
              <a:spcBef>
                <a:spcPts val="0"/>
              </a:spcBef>
              <a:spcAft>
                <a:spcPts val="0"/>
              </a:spcAft>
              <a:buNone/>
            </a:pPr>
            <a:r>
              <a:t/>
            </a:r>
            <a:endParaRPr b="1" sz="1280">
              <a:solidFill>
                <a:srgbClr val="434343"/>
              </a:solidFill>
              <a:latin typeface="Arial"/>
              <a:ea typeface="Arial"/>
              <a:cs typeface="Arial"/>
              <a:sym typeface="Arial"/>
            </a:endParaRPr>
          </a:p>
          <a:p>
            <a:pPr indent="0" lvl="0" marL="0" rtl="0" algn="ctr">
              <a:lnSpc>
                <a:spcPct val="140000"/>
              </a:lnSpc>
              <a:spcBef>
                <a:spcPts val="0"/>
              </a:spcBef>
              <a:spcAft>
                <a:spcPts val="0"/>
              </a:spcAft>
              <a:buSzPts val="605"/>
              <a:buNone/>
            </a:pPr>
            <a:r>
              <a:t/>
            </a:r>
            <a:endParaRPr b="1" sz="1280">
              <a:solidFill>
                <a:srgbClr val="434343"/>
              </a:solidFill>
              <a:latin typeface="Arial"/>
              <a:ea typeface="Arial"/>
              <a:cs typeface="Arial"/>
              <a:sym typeface="Arial"/>
            </a:endParaRPr>
          </a:p>
        </p:txBody>
      </p:sp>
      <p:sp>
        <p:nvSpPr>
          <p:cNvPr id="69" name="Google Shape;69;p1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2"/>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Speaker and Microphone</a:t>
            </a:r>
            <a:endParaRPr/>
          </a:p>
        </p:txBody>
      </p:sp>
      <p:sp>
        <p:nvSpPr>
          <p:cNvPr id="147" name="Google Shape;147;p22"/>
          <p:cNvSpPr txBox="1"/>
          <p:nvPr>
            <p:ph idx="1" type="body"/>
          </p:nvPr>
        </p:nvSpPr>
        <p:spPr>
          <a:xfrm>
            <a:off x="311700" y="1256475"/>
            <a:ext cx="4614900" cy="3302700"/>
          </a:xfrm>
          <a:prstGeom prst="rect">
            <a:avLst/>
          </a:prstGeom>
        </p:spPr>
        <p:txBody>
          <a:bodyPr anchorCtr="0" anchor="t" bIns="91425" lIns="91425" spcFirstLastPara="1" rIns="91425" wrap="square" tIns="91425">
            <a:normAutofit lnSpcReduction="20000"/>
          </a:bodyPr>
          <a:lstStyle/>
          <a:p>
            <a:pPr indent="-342900" lvl="0" marL="457200" rtl="0" algn="l">
              <a:spcBef>
                <a:spcPts val="0"/>
              </a:spcBef>
              <a:spcAft>
                <a:spcPts val="0"/>
              </a:spcAft>
              <a:buSzPts val="1800"/>
              <a:buChar char="●"/>
            </a:pPr>
            <a:r>
              <a:rPr lang="en"/>
              <a:t>We selected the Anker Soundcore 3 for its sound quality. </a:t>
            </a:r>
            <a:endParaRPr/>
          </a:p>
          <a:p>
            <a:pPr indent="-317500" lvl="1" marL="914400" rtl="0" algn="l">
              <a:spcBef>
                <a:spcPts val="0"/>
              </a:spcBef>
              <a:spcAft>
                <a:spcPts val="0"/>
              </a:spcAft>
              <a:buSzPts val="1400"/>
              <a:buChar char="○"/>
            </a:pPr>
            <a:r>
              <a:rPr lang="en"/>
              <a:t>Connected via the AUX cable to the Raspberry Pi</a:t>
            </a:r>
            <a:endParaRPr/>
          </a:p>
          <a:p>
            <a:pPr indent="-317500" lvl="1" marL="914400" rtl="0" algn="l">
              <a:spcBef>
                <a:spcPts val="0"/>
              </a:spcBef>
              <a:spcAft>
                <a:spcPts val="0"/>
              </a:spcAft>
              <a:buSzPts val="1400"/>
              <a:buChar char="○"/>
            </a:pPr>
            <a:r>
              <a:rPr lang="en"/>
              <a:t>We stripped through the housing to attach it to our enclosure and reroute the buttons to the outside.</a:t>
            </a:r>
            <a:endParaRPr/>
          </a:p>
          <a:p>
            <a:pPr indent="-342900" lvl="0" marL="457200" rtl="0" algn="l">
              <a:spcBef>
                <a:spcPts val="0"/>
              </a:spcBef>
              <a:spcAft>
                <a:spcPts val="0"/>
              </a:spcAft>
              <a:buSzPts val="1800"/>
              <a:buChar char="●"/>
            </a:pPr>
            <a:r>
              <a:rPr lang="en"/>
              <a:t>We selected a USB microphone with a physical mute button.</a:t>
            </a:r>
            <a:endParaRPr/>
          </a:p>
          <a:p>
            <a:pPr indent="-317500" lvl="1" marL="914400" rtl="0" algn="l">
              <a:spcBef>
                <a:spcPts val="0"/>
              </a:spcBef>
              <a:spcAft>
                <a:spcPts val="0"/>
              </a:spcAft>
              <a:buSzPts val="1400"/>
              <a:buChar char="○"/>
            </a:pPr>
            <a:r>
              <a:rPr lang="en"/>
              <a:t>Connected via the USB 2.0 port and the mute button rerouted to the outside of the enclosure.</a:t>
            </a:r>
            <a:endParaRPr/>
          </a:p>
        </p:txBody>
      </p:sp>
      <p:sp>
        <p:nvSpPr>
          <p:cNvPr id="148" name="Google Shape;148;p2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49" name="Google Shape;149;p22"/>
          <p:cNvPicPr preferRelativeResize="0"/>
          <p:nvPr/>
        </p:nvPicPr>
        <p:blipFill>
          <a:blip r:embed="rId3">
            <a:alphaModFix/>
          </a:blip>
          <a:stretch>
            <a:fillRect/>
          </a:stretch>
        </p:blipFill>
        <p:spPr>
          <a:xfrm>
            <a:off x="5049750" y="895400"/>
            <a:ext cx="3912600" cy="1874458"/>
          </a:xfrm>
          <a:prstGeom prst="rect">
            <a:avLst/>
          </a:prstGeom>
          <a:noFill/>
          <a:ln>
            <a:noFill/>
          </a:ln>
        </p:spPr>
      </p:pic>
      <p:pic>
        <p:nvPicPr>
          <p:cNvPr id="150" name="Google Shape;150;p22"/>
          <p:cNvPicPr preferRelativeResize="0"/>
          <p:nvPr/>
        </p:nvPicPr>
        <p:blipFill>
          <a:blip r:embed="rId4">
            <a:alphaModFix/>
          </a:blip>
          <a:stretch>
            <a:fillRect/>
          </a:stretch>
        </p:blipFill>
        <p:spPr>
          <a:xfrm>
            <a:off x="6297550" y="2688283"/>
            <a:ext cx="2065389" cy="2068843"/>
          </a:xfrm>
          <a:prstGeom prst="rect">
            <a:avLst/>
          </a:prstGeom>
          <a:noFill/>
          <a:ln>
            <a:noFill/>
          </a:ln>
        </p:spPr>
      </p:pic>
      <p:pic>
        <p:nvPicPr>
          <p:cNvPr id="151" name="Google Shape;151;p22"/>
          <p:cNvPicPr preferRelativeResize="0"/>
          <p:nvPr/>
        </p:nvPicPr>
        <p:blipFill>
          <a:blip r:embed="rId5">
            <a:alphaModFix/>
          </a:blip>
          <a:stretch>
            <a:fillRect/>
          </a:stretch>
        </p:blipFill>
        <p:spPr>
          <a:xfrm>
            <a:off x="4072800" y="298775"/>
            <a:ext cx="998400" cy="999900"/>
          </a:xfrm>
          <a:prstGeom prst="ellipse">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3"/>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Enclosure</a:t>
            </a:r>
            <a:endParaRPr/>
          </a:p>
        </p:txBody>
      </p:sp>
      <p:sp>
        <p:nvSpPr>
          <p:cNvPr id="157" name="Google Shape;157;p23"/>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The smart mirror enclosure must:</a:t>
            </a:r>
            <a:endParaRPr/>
          </a:p>
          <a:p>
            <a:pPr indent="-342900" lvl="0" marL="457200" rtl="0" algn="l">
              <a:spcBef>
                <a:spcPts val="1200"/>
              </a:spcBef>
              <a:spcAft>
                <a:spcPts val="0"/>
              </a:spcAft>
              <a:buSzPts val="1800"/>
              <a:buChar char="●"/>
            </a:pPr>
            <a:r>
              <a:rPr lang="en"/>
              <a:t>Be compact</a:t>
            </a:r>
            <a:endParaRPr/>
          </a:p>
          <a:p>
            <a:pPr indent="-342900" lvl="0" marL="457200" rtl="0" algn="l">
              <a:spcBef>
                <a:spcPts val="0"/>
              </a:spcBef>
              <a:spcAft>
                <a:spcPts val="0"/>
              </a:spcAft>
              <a:buSzPts val="1800"/>
              <a:buChar char="●"/>
            </a:pPr>
            <a:r>
              <a:rPr lang="en"/>
              <a:t>Be durable</a:t>
            </a:r>
            <a:endParaRPr/>
          </a:p>
          <a:p>
            <a:pPr indent="-342900" lvl="0" marL="457200" rtl="0" algn="l">
              <a:spcBef>
                <a:spcPts val="0"/>
              </a:spcBef>
              <a:spcAft>
                <a:spcPts val="0"/>
              </a:spcAft>
              <a:buSzPts val="1800"/>
              <a:buChar char="●"/>
            </a:pPr>
            <a:r>
              <a:rPr lang="en"/>
              <a:t>Have ventilation</a:t>
            </a:r>
            <a:endParaRPr/>
          </a:p>
          <a:p>
            <a:pPr indent="-342900" lvl="0" marL="457200" rtl="0" algn="l">
              <a:spcBef>
                <a:spcPts val="0"/>
              </a:spcBef>
              <a:spcAft>
                <a:spcPts val="0"/>
              </a:spcAft>
              <a:buSzPts val="1800"/>
              <a:buChar char="●"/>
            </a:pPr>
            <a:r>
              <a:rPr lang="en"/>
              <a:t>Be cost effective</a:t>
            </a:r>
            <a:endParaRPr/>
          </a:p>
          <a:p>
            <a:pPr indent="-342900" lvl="0" marL="457200" rtl="0" algn="l">
              <a:spcBef>
                <a:spcPts val="0"/>
              </a:spcBef>
              <a:spcAft>
                <a:spcPts val="0"/>
              </a:spcAft>
              <a:buSzPts val="1800"/>
              <a:buChar char="●"/>
            </a:pPr>
            <a:r>
              <a:rPr lang="en"/>
              <a:t>House all the components</a:t>
            </a:r>
            <a:endParaRPr/>
          </a:p>
        </p:txBody>
      </p:sp>
      <p:sp>
        <p:nvSpPr>
          <p:cNvPr id="158" name="Google Shape;158;p2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59" name="Google Shape;159;p23"/>
          <p:cNvPicPr preferRelativeResize="0"/>
          <p:nvPr/>
        </p:nvPicPr>
        <p:blipFill>
          <a:blip r:embed="rId3">
            <a:alphaModFix/>
          </a:blip>
          <a:stretch>
            <a:fillRect/>
          </a:stretch>
        </p:blipFill>
        <p:spPr>
          <a:xfrm>
            <a:off x="5951475" y="1710092"/>
            <a:ext cx="2520975" cy="1723299"/>
          </a:xfrm>
          <a:prstGeom prst="rect">
            <a:avLst/>
          </a:prstGeom>
          <a:noFill/>
          <a:ln>
            <a:noFill/>
          </a:ln>
        </p:spPr>
      </p:pic>
      <p:pic>
        <p:nvPicPr>
          <p:cNvPr id="160" name="Google Shape;160;p23"/>
          <p:cNvPicPr preferRelativeResize="0"/>
          <p:nvPr/>
        </p:nvPicPr>
        <p:blipFill>
          <a:blip r:embed="rId4">
            <a:alphaModFix/>
          </a:blip>
          <a:stretch>
            <a:fillRect/>
          </a:stretch>
        </p:blipFill>
        <p:spPr>
          <a:xfrm>
            <a:off x="4072800" y="299525"/>
            <a:ext cx="998400" cy="998400"/>
          </a:xfrm>
          <a:prstGeom prst="ellipse">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24"/>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System OS</a:t>
            </a:r>
            <a:endParaRPr/>
          </a:p>
        </p:txBody>
      </p:sp>
      <p:sp>
        <p:nvSpPr>
          <p:cNvPr id="166" name="Google Shape;166;p24"/>
          <p:cNvSpPr txBox="1"/>
          <p:nvPr>
            <p:ph idx="1" type="body"/>
          </p:nvPr>
        </p:nvSpPr>
        <p:spPr>
          <a:xfrm>
            <a:off x="311700" y="1256475"/>
            <a:ext cx="6346500" cy="3302700"/>
          </a:xfrm>
          <a:prstGeom prst="rect">
            <a:avLst/>
          </a:prstGeom>
        </p:spPr>
        <p:txBody>
          <a:bodyPr anchorCtr="0" anchor="t" bIns="91425" lIns="91425" spcFirstLastPara="1" rIns="91425" wrap="square" tIns="91425">
            <a:normAutofit fontScale="92500" lnSpcReduction="20000"/>
          </a:bodyPr>
          <a:lstStyle/>
          <a:p>
            <a:pPr indent="-334327" lvl="0" marL="457200" rtl="0" algn="l">
              <a:spcBef>
                <a:spcPts val="0"/>
              </a:spcBef>
              <a:spcAft>
                <a:spcPts val="0"/>
              </a:spcAft>
              <a:buSzPct val="100000"/>
              <a:buChar char="●"/>
            </a:pPr>
            <a:r>
              <a:rPr lang="en"/>
              <a:t>Initially we were using the Magic Mirror through Linux but due to low integration with the hardware components and features we wanted to include, we switched to an Android OS based on Raspberry Pi.</a:t>
            </a:r>
            <a:endParaRPr/>
          </a:p>
          <a:p>
            <a:pPr indent="0" lvl="0" marL="457200" rtl="0" algn="l">
              <a:spcBef>
                <a:spcPts val="1200"/>
              </a:spcBef>
              <a:spcAft>
                <a:spcPts val="0"/>
              </a:spcAft>
              <a:buNone/>
            </a:pPr>
            <a:r>
              <a:t/>
            </a:r>
            <a:endParaRPr/>
          </a:p>
          <a:p>
            <a:pPr indent="-334327" lvl="0" marL="457200" rtl="0" algn="l">
              <a:spcBef>
                <a:spcPts val="1200"/>
              </a:spcBef>
              <a:spcAft>
                <a:spcPts val="0"/>
              </a:spcAft>
              <a:buSzPct val="128571"/>
              <a:buChar char="●"/>
            </a:pPr>
            <a:r>
              <a:rPr lang="en" sz="1400"/>
              <a:t>The Android OS included most of the features we wanted to include along with a easy user interface. Features included:</a:t>
            </a:r>
            <a:endParaRPr sz="1400"/>
          </a:p>
          <a:p>
            <a:pPr indent="-310832" lvl="1" marL="914400" rtl="0" algn="l">
              <a:spcBef>
                <a:spcPts val="0"/>
              </a:spcBef>
              <a:spcAft>
                <a:spcPts val="0"/>
              </a:spcAft>
              <a:buSzPct val="100000"/>
              <a:buChar char="○"/>
            </a:pPr>
            <a:r>
              <a:rPr lang="en"/>
              <a:t>Google and Alexa voice services available.</a:t>
            </a:r>
            <a:endParaRPr/>
          </a:p>
          <a:p>
            <a:pPr indent="-310832" lvl="1" marL="914400" rtl="0" algn="l">
              <a:spcBef>
                <a:spcPts val="0"/>
              </a:spcBef>
              <a:spcAft>
                <a:spcPts val="0"/>
              </a:spcAft>
              <a:buSzPct val="100000"/>
              <a:buChar char="○"/>
            </a:pPr>
            <a:r>
              <a:rPr lang="en"/>
              <a:t>Have additional applications added without difficulties.</a:t>
            </a:r>
            <a:endParaRPr/>
          </a:p>
          <a:p>
            <a:pPr indent="-310832" lvl="1" marL="914400" rtl="0" algn="l">
              <a:spcBef>
                <a:spcPts val="0"/>
              </a:spcBef>
              <a:spcAft>
                <a:spcPts val="0"/>
              </a:spcAft>
              <a:buSzPct val="100000"/>
              <a:buChar char="○"/>
            </a:pPr>
            <a:r>
              <a:rPr lang="en"/>
              <a:t>Use GPIO pins for physical buttons.</a:t>
            </a:r>
            <a:endParaRPr/>
          </a:p>
          <a:p>
            <a:pPr indent="0" lvl="0" marL="0" rtl="0" algn="l">
              <a:spcBef>
                <a:spcPts val="1200"/>
              </a:spcBef>
              <a:spcAft>
                <a:spcPts val="1200"/>
              </a:spcAft>
              <a:buNone/>
            </a:pPr>
            <a:r>
              <a:t/>
            </a:r>
            <a:endParaRPr/>
          </a:p>
        </p:txBody>
      </p:sp>
      <p:sp>
        <p:nvSpPr>
          <p:cNvPr id="167" name="Google Shape;167;p2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68" name="Google Shape;168;p24"/>
          <p:cNvPicPr preferRelativeResize="0"/>
          <p:nvPr/>
        </p:nvPicPr>
        <p:blipFill>
          <a:blip r:embed="rId3">
            <a:alphaModFix/>
          </a:blip>
          <a:stretch>
            <a:fillRect/>
          </a:stretch>
        </p:blipFill>
        <p:spPr>
          <a:xfrm>
            <a:off x="6658200" y="1451050"/>
            <a:ext cx="2181000" cy="2375285"/>
          </a:xfrm>
          <a:prstGeom prst="rect">
            <a:avLst/>
          </a:prstGeom>
          <a:noFill/>
          <a:ln>
            <a:noFill/>
          </a:ln>
        </p:spPr>
      </p:pic>
      <p:pic>
        <p:nvPicPr>
          <p:cNvPr id="169" name="Google Shape;169;p24"/>
          <p:cNvPicPr preferRelativeResize="0"/>
          <p:nvPr/>
        </p:nvPicPr>
        <p:blipFill rotWithShape="1">
          <a:blip r:embed="rId4">
            <a:alphaModFix/>
          </a:blip>
          <a:srcRect b="20593" l="29570" r="29570" t="38547"/>
          <a:stretch/>
        </p:blipFill>
        <p:spPr>
          <a:xfrm>
            <a:off x="4072800" y="299525"/>
            <a:ext cx="998400" cy="998400"/>
          </a:xfrm>
          <a:prstGeom prst="ellipse">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25"/>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Softwares Implemented</a:t>
            </a:r>
            <a:endParaRPr/>
          </a:p>
        </p:txBody>
      </p:sp>
      <p:sp>
        <p:nvSpPr>
          <p:cNvPr id="175" name="Google Shape;175;p25"/>
          <p:cNvSpPr txBox="1"/>
          <p:nvPr>
            <p:ph idx="1" type="body"/>
          </p:nvPr>
        </p:nvSpPr>
        <p:spPr>
          <a:xfrm>
            <a:off x="311700" y="1243596"/>
            <a:ext cx="5592000" cy="33027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The softwares implemented on our project include:</a:t>
            </a:r>
            <a:endParaRPr/>
          </a:p>
          <a:p>
            <a:pPr indent="-317500" lvl="1" marL="914400" rtl="0" algn="l">
              <a:spcBef>
                <a:spcPts val="0"/>
              </a:spcBef>
              <a:spcAft>
                <a:spcPts val="0"/>
              </a:spcAft>
              <a:buSzPts val="1400"/>
              <a:buChar char="○"/>
            </a:pPr>
            <a:r>
              <a:rPr lang="en"/>
              <a:t>Google Voice Assistant and Google Services.</a:t>
            </a:r>
            <a:endParaRPr/>
          </a:p>
          <a:p>
            <a:pPr indent="-317500" lvl="1" marL="914400" rtl="0" algn="l">
              <a:spcBef>
                <a:spcPts val="0"/>
              </a:spcBef>
              <a:spcAft>
                <a:spcPts val="0"/>
              </a:spcAft>
              <a:buSzPts val="1400"/>
              <a:buChar char="○"/>
            </a:pPr>
            <a:r>
              <a:rPr lang="en"/>
              <a:t>Alexa Voice Services.</a:t>
            </a:r>
            <a:endParaRPr/>
          </a:p>
          <a:p>
            <a:pPr indent="-317500" lvl="1" marL="914400" rtl="0" algn="l">
              <a:spcBef>
                <a:spcPts val="0"/>
              </a:spcBef>
              <a:spcAft>
                <a:spcPts val="0"/>
              </a:spcAft>
              <a:buSzPts val="1400"/>
              <a:buChar char="○"/>
            </a:pPr>
            <a:r>
              <a:rPr lang="en"/>
              <a:t>Warden Cam for monitoring and security.</a:t>
            </a:r>
            <a:endParaRPr/>
          </a:p>
          <a:p>
            <a:pPr indent="-317500" lvl="1" marL="914400" rtl="0" algn="l">
              <a:spcBef>
                <a:spcPts val="0"/>
              </a:spcBef>
              <a:spcAft>
                <a:spcPts val="0"/>
              </a:spcAft>
              <a:buSzPts val="1400"/>
              <a:buChar char="○"/>
            </a:pPr>
            <a:r>
              <a:rPr lang="en"/>
              <a:t>Spotify, Google Music, Apple Music, and </a:t>
            </a:r>
            <a:r>
              <a:rPr lang="en"/>
              <a:t>YouTube for recreation.</a:t>
            </a:r>
            <a:endParaRPr/>
          </a:p>
          <a:p>
            <a:pPr indent="-317500" lvl="1" marL="914400" rtl="0" algn="l">
              <a:spcBef>
                <a:spcPts val="0"/>
              </a:spcBef>
              <a:spcAft>
                <a:spcPts val="0"/>
              </a:spcAft>
              <a:buSzPts val="1400"/>
              <a:buChar char="○"/>
            </a:pPr>
            <a:r>
              <a:rPr lang="en"/>
              <a:t>VNC is setup default in the OS and can be used for remote access.</a:t>
            </a:r>
            <a:endParaRPr/>
          </a:p>
          <a:p>
            <a:pPr indent="-317500" lvl="1" marL="914400" rtl="0" algn="l">
              <a:spcBef>
                <a:spcPts val="0"/>
              </a:spcBef>
              <a:spcAft>
                <a:spcPts val="0"/>
              </a:spcAft>
              <a:buSzPts val="1400"/>
              <a:buChar char="○"/>
            </a:pPr>
            <a:r>
              <a:rPr lang="en"/>
              <a:t>IFTT and Amazon home to make the device as an IOT hub.</a:t>
            </a:r>
            <a:endParaRPr/>
          </a:p>
        </p:txBody>
      </p:sp>
      <p:sp>
        <p:nvSpPr>
          <p:cNvPr id="176" name="Google Shape;176;p2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77" name="Google Shape;177;p25"/>
          <p:cNvPicPr preferRelativeResize="0"/>
          <p:nvPr/>
        </p:nvPicPr>
        <p:blipFill>
          <a:blip r:embed="rId3">
            <a:alphaModFix/>
          </a:blip>
          <a:stretch>
            <a:fillRect/>
          </a:stretch>
        </p:blipFill>
        <p:spPr>
          <a:xfrm>
            <a:off x="6177875" y="1967475"/>
            <a:ext cx="2570976" cy="1414050"/>
          </a:xfrm>
          <a:prstGeom prst="rect">
            <a:avLst/>
          </a:prstGeom>
          <a:noFill/>
          <a:ln>
            <a:noFill/>
          </a:ln>
        </p:spPr>
      </p:pic>
      <p:pic>
        <p:nvPicPr>
          <p:cNvPr id="178" name="Google Shape;178;p25"/>
          <p:cNvPicPr preferRelativeResize="0"/>
          <p:nvPr/>
        </p:nvPicPr>
        <p:blipFill>
          <a:blip r:embed="rId4">
            <a:alphaModFix/>
          </a:blip>
          <a:stretch>
            <a:fillRect/>
          </a:stretch>
        </p:blipFill>
        <p:spPr>
          <a:xfrm>
            <a:off x="6451214" y="542489"/>
            <a:ext cx="2024300" cy="1138651"/>
          </a:xfrm>
          <a:prstGeom prst="rect">
            <a:avLst/>
          </a:prstGeom>
          <a:noFill/>
          <a:ln>
            <a:noFill/>
          </a:ln>
        </p:spPr>
      </p:pic>
      <p:pic>
        <p:nvPicPr>
          <p:cNvPr id="179" name="Google Shape;179;p25"/>
          <p:cNvPicPr preferRelativeResize="0"/>
          <p:nvPr/>
        </p:nvPicPr>
        <p:blipFill>
          <a:blip r:embed="rId5">
            <a:alphaModFix/>
          </a:blip>
          <a:stretch>
            <a:fillRect/>
          </a:stretch>
        </p:blipFill>
        <p:spPr>
          <a:xfrm>
            <a:off x="6307712" y="3745818"/>
            <a:ext cx="2311325" cy="1041906"/>
          </a:xfrm>
          <a:prstGeom prst="rect">
            <a:avLst/>
          </a:prstGeom>
          <a:noFill/>
          <a:ln>
            <a:noFill/>
          </a:ln>
        </p:spPr>
      </p:pic>
      <p:pic>
        <p:nvPicPr>
          <p:cNvPr id="180" name="Google Shape;180;p25"/>
          <p:cNvPicPr preferRelativeResize="0"/>
          <p:nvPr/>
        </p:nvPicPr>
        <p:blipFill rotWithShape="1">
          <a:blip r:embed="rId6">
            <a:alphaModFix/>
          </a:blip>
          <a:srcRect b="20593" l="29570" r="29570" t="38547"/>
          <a:stretch/>
        </p:blipFill>
        <p:spPr>
          <a:xfrm>
            <a:off x="4072800" y="299525"/>
            <a:ext cx="998400" cy="998400"/>
          </a:xfrm>
          <a:prstGeom prst="ellipse">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26"/>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Technical Challenges</a:t>
            </a:r>
            <a:endParaRPr/>
          </a:p>
        </p:txBody>
      </p:sp>
      <p:sp>
        <p:nvSpPr>
          <p:cNvPr id="186" name="Google Shape;186;p26"/>
          <p:cNvSpPr txBox="1"/>
          <p:nvPr>
            <p:ph idx="1" type="body"/>
          </p:nvPr>
        </p:nvSpPr>
        <p:spPr>
          <a:xfrm>
            <a:off x="311700" y="1266325"/>
            <a:ext cx="4673700" cy="3302700"/>
          </a:xfrm>
          <a:prstGeom prst="rect">
            <a:avLst/>
          </a:prstGeom>
        </p:spPr>
        <p:txBody>
          <a:bodyPr anchorCtr="0" anchor="t" bIns="91425" lIns="91425" spcFirstLastPara="1" rIns="91425" wrap="square" tIns="91425">
            <a:normAutofit fontScale="77500" lnSpcReduction="10000"/>
          </a:bodyPr>
          <a:lstStyle/>
          <a:p>
            <a:pPr indent="-317182" lvl="0" marL="457200" rtl="0" algn="l">
              <a:spcBef>
                <a:spcPts val="0"/>
              </a:spcBef>
              <a:spcAft>
                <a:spcPts val="0"/>
              </a:spcAft>
              <a:buSzPct val="100000"/>
              <a:buChar char="●"/>
            </a:pPr>
            <a:r>
              <a:rPr lang="en"/>
              <a:t>Raspbian</a:t>
            </a:r>
            <a:r>
              <a:rPr lang="en"/>
              <a:t> magic mirror program</a:t>
            </a:r>
            <a:endParaRPr/>
          </a:p>
          <a:p>
            <a:pPr indent="-297497" lvl="1" marL="914400" rtl="0" algn="l">
              <a:spcBef>
                <a:spcPts val="0"/>
              </a:spcBef>
              <a:spcAft>
                <a:spcPts val="0"/>
              </a:spcAft>
              <a:buSzPct val="100000"/>
              <a:buChar char="○"/>
            </a:pPr>
            <a:r>
              <a:rPr lang="en"/>
              <a:t>AVS and Google Assistant weren’t able to run.</a:t>
            </a:r>
            <a:endParaRPr/>
          </a:p>
          <a:p>
            <a:pPr indent="-297497" lvl="1" marL="914400" rtl="0" algn="l">
              <a:spcBef>
                <a:spcPts val="0"/>
              </a:spcBef>
              <a:spcAft>
                <a:spcPts val="0"/>
              </a:spcAft>
              <a:buSzPct val="100000"/>
              <a:buChar char="○"/>
            </a:pPr>
            <a:r>
              <a:rPr lang="en"/>
              <a:t>Difficult set-up and future configuration.</a:t>
            </a:r>
            <a:endParaRPr/>
          </a:p>
          <a:p>
            <a:pPr indent="-317182" lvl="0" marL="457200" rtl="0" algn="l">
              <a:spcBef>
                <a:spcPts val="0"/>
              </a:spcBef>
              <a:spcAft>
                <a:spcPts val="0"/>
              </a:spcAft>
              <a:buSzPct val="100000"/>
              <a:buChar char="●"/>
            </a:pPr>
            <a:r>
              <a:rPr lang="en"/>
              <a:t>Alexa Voice Assistant</a:t>
            </a:r>
            <a:endParaRPr/>
          </a:p>
          <a:p>
            <a:pPr indent="-297497" lvl="1" marL="914400" rtl="0" algn="l">
              <a:spcBef>
                <a:spcPts val="0"/>
              </a:spcBef>
              <a:spcAft>
                <a:spcPts val="0"/>
              </a:spcAft>
              <a:buSzPct val="100000"/>
              <a:buChar char="○"/>
            </a:pPr>
            <a:r>
              <a:rPr lang="en"/>
              <a:t>Became incompatible after an official update.</a:t>
            </a:r>
            <a:endParaRPr/>
          </a:p>
          <a:p>
            <a:pPr indent="-317182" lvl="0" marL="457200" rtl="0" algn="l">
              <a:spcBef>
                <a:spcPts val="0"/>
              </a:spcBef>
              <a:spcAft>
                <a:spcPts val="0"/>
              </a:spcAft>
              <a:buSzPct val="100000"/>
              <a:buChar char="●"/>
            </a:pPr>
            <a:r>
              <a:rPr lang="en"/>
              <a:t>XBox Kinect Gesture control</a:t>
            </a:r>
            <a:endParaRPr/>
          </a:p>
          <a:p>
            <a:pPr indent="-297497" lvl="1" marL="914400" rtl="0" algn="l">
              <a:spcBef>
                <a:spcPts val="0"/>
              </a:spcBef>
              <a:spcAft>
                <a:spcPts val="0"/>
              </a:spcAft>
              <a:buSzPct val="100000"/>
              <a:buChar char="○"/>
            </a:pPr>
            <a:r>
              <a:rPr lang="en"/>
              <a:t>Compatibility issues with graphics driver of </a:t>
            </a:r>
            <a:r>
              <a:rPr lang="en"/>
              <a:t>Raspbian.</a:t>
            </a:r>
            <a:endParaRPr/>
          </a:p>
          <a:p>
            <a:pPr indent="-317182" lvl="0" marL="457200" rtl="0" algn="l">
              <a:spcBef>
                <a:spcPts val="0"/>
              </a:spcBef>
              <a:spcAft>
                <a:spcPts val="0"/>
              </a:spcAft>
              <a:buSzPct val="100000"/>
              <a:buChar char="●"/>
            </a:pPr>
            <a:r>
              <a:rPr lang="en"/>
              <a:t>Broken monitor</a:t>
            </a:r>
            <a:endParaRPr/>
          </a:p>
          <a:p>
            <a:pPr indent="-297497" lvl="1" marL="914400" rtl="0" algn="l">
              <a:spcBef>
                <a:spcPts val="0"/>
              </a:spcBef>
              <a:spcAft>
                <a:spcPts val="0"/>
              </a:spcAft>
              <a:buSzPct val="100000"/>
              <a:buChar char="○"/>
            </a:pPr>
            <a:r>
              <a:rPr lang="en"/>
              <a:t>Ribbon cable slot broke off during </a:t>
            </a:r>
            <a:r>
              <a:rPr lang="en"/>
              <a:t>assembly.</a:t>
            </a:r>
            <a:endParaRPr/>
          </a:p>
          <a:p>
            <a:pPr indent="-317182" lvl="0" marL="457200" rtl="0" algn="l">
              <a:spcBef>
                <a:spcPts val="0"/>
              </a:spcBef>
              <a:spcAft>
                <a:spcPts val="0"/>
              </a:spcAft>
              <a:buSzPct val="100000"/>
              <a:buChar char="●"/>
            </a:pPr>
            <a:r>
              <a:rPr lang="en"/>
              <a:t>Incompatible Replacement Monitor</a:t>
            </a:r>
            <a:endParaRPr/>
          </a:p>
          <a:p>
            <a:pPr indent="-297497" lvl="1" marL="914400" rtl="0" algn="l">
              <a:spcBef>
                <a:spcPts val="0"/>
              </a:spcBef>
              <a:spcAft>
                <a:spcPts val="0"/>
              </a:spcAft>
              <a:buSzPct val="100000"/>
              <a:buChar char="○"/>
            </a:pPr>
            <a:r>
              <a:rPr lang="en"/>
              <a:t>Replacement monitor was too old. Video was not able to be processed since it was out of the processing frequency.</a:t>
            </a:r>
            <a:endParaRPr/>
          </a:p>
          <a:p>
            <a:pPr indent="-317182" lvl="0" marL="457200" rtl="0" algn="l">
              <a:spcBef>
                <a:spcPts val="0"/>
              </a:spcBef>
              <a:spcAft>
                <a:spcPts val="0"/>
              </a:spcAft>
              <a:buSzPct val="100000"/>
              <a:buChar char="●"/>
            </a:pPr>
            <a:r>
              <a:rPr lang="en"/>
              <a:t>The enclosure dimensions were off because of the replacement of the display.</a:t>
            </a:r>
            <a:endParaRPr/>
          </a:p>
        </p:txBody>
      </p:sp>
      <p:sp>
        <p:nvSpPr>
          <p:cNvPr id="187" name="Google Shape;187;p2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88" name="Google Shape;188;p26"/>
          <p:cNvPicPr preferRelativeResize="0"/>
          <p:nvPr/>
        </p:nvPicPr>
        <p:blipFill>
          <a:blip r:embed="rId3">
            <a:alphaModFix/>
          </a:blip>
          <a:stretch>
            <a:fillRect/>
          </a:stretch>
        </p:blipFill>
        <p:spPr>
          <a:xfrm>
            <a:off x="7011550" y="2166027"/>
            <a:ext cx="1820751" cy="1934874"/>
          </a:xfrm>
          <a:prstGeom prst="rect">
            <a:avLst/>
          </a:prstGeom>
          <a:noFill/>
          <a:ln>
            <a:noFill/>
          </a:ln>
        </p:spPr>
      </p:pic>
      <p:sp>
        <p:nvSpPr>
          <p:cNvPr id="189" name="Google Shape;189;p26"/>
          <p:cNvSpPr txBox="1"/>
          <p:nvPr/>
        </p:nvSpPr>
        <p:spPr>
          <a:xfrm>
            <a:off x="7011550" y="4100900"/>
            <a:ext cx="1820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Open Sans"/>
                <a:ea typeface="Open Sans"/>
                <a:cs typeface="Open Sans"/>
                <a:sym typeface="Open Sans"/>
              </a:rPr>
              <a:t>Monitor’s broken </a:t>
            </a:r>
            <a:endParaRPr>
              <a:latin typeface="Open Sans"/>
              <a:ea typeface="Open Sans"/>
              <a:cs typeface="Open Sans"/>
              <a:sym typeface="Open Sans"/>
            </a:endParaRPr>
          </a:p>
          <a:p>
            <a:pPr indent="0" lvl="0" marL="0" rtl="0" algn="l">
              <a:spcBef>
                <a:spcPts val="0"/>
              </a:spcBef>
              <a:spcAft>
                <a:spcPts val="0"/>
              </a:spcAft>
              <a:buNone/>
            </a:pPr>
            <a:r>
              <a:rPr lang="en">
                <a:latin typeface="Open Sans"/>
                <a:ea typeface="Open Sans"/>
                <a:cs typeface="Open Sans"/>
                <a:sym typeface="Open Sans"/>
              </a:rPr>
              <a:t>display cord</a:t>
            </a:r>
            <a:endParaRPr>
              <a:latin typeface="Open Sans"/>
              <a:ea typeface="Open Sans"/>
              <a:cs typeface="Open Sans"/>
              <a:sym typeface="Open Sans"/>
            </a:endParaRPr>
          </a:p>
        </p:txBody>
      </p:sp>
      <p:pic>
        <p:nvPicPr>
          <p:cNvPr id="190" name="Google Shape;190;p26"/>
          <p:cNvPicPr preferRelativeResize="0"/>
          <p:nvPr/>
        </p:nvPicPr>
        <p:blipFill>
          <a:blip r:embed="rId4">
            <a:alphaModFix/>
          </a:blip>
          <a:stretch>
            <a:fillRect/>
          </a:stretch>
        </p:blipFill>
        <p:spPr>
          <a:xfrm>
            <a:off x="5478968" y="445025"/>
            <a:ext cx="3353332" cy="1720975"/>
          </a:xfrm>
          <a:prstGeom prst="rect">
            <a:avLst/>
          </a:prstGeom>
          <a:noFill/>
          <a:ln>
            <a:noFill/>
          </a:ln>
        </p:spPr>
      </p:pic>
      <p:pic>
        <p:nvPicPr>
          <p:cNvPr id="191" name="Google Shape;191;p26"/>
          <p:cNvPicPr preferRelativeResize="0"/>
          <p:nvPr/>
        </p:nvPicPr>
        <p:blipFill>
          <a:blip r:embed="rId5">
            <a:alphaModFix/>
          </a:blip>
          <a:stretch>
            <a:fillRect/>
          </a:stretch>
        </p:blipFill>
        <p:spPr>
          <a:xfrm>
            <a:off x="4072800" y="298775"/>
            <a:ext cx="998400" cy="999900"/>
          </a:xfrm>
          <a:prstGeom prst="ellipse">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27"/>
          <p:cNvSpPr txBox="1"/>
          <p:nvPr>
            <p:ph type="title"/>
          </p:nvPr>
        </p:nvSpPr>
        <p:spPr>
          <a:xfrm>
            <a:off x="311700" y="29877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Future Work and </a:t>
            </a:r>
            <a:endParaRPr/>
          </a:p>
          <a:p>
            <a:pPr indent="0" lvl="0" marL="0" rtl="0" algn="l">
              <a:spcBef>
                <a:spcPts val="0"/>
              </a:spcBef>
              <a:spcAft>
                <a:spcPts val="0"/>
              </a:spcAft>
              <a:buNone/>
            </a:pPr>
            <a:r>
              <a:rPr lang="en"/>
              <a:t>Application</a:t>
            </a:r>
            <a:endParaRPr/>
          </a:p>
        </p:txBody>
      </p:sp>
      <p:sp>
        <p:nvSpPr>
          <p:cNvPr id="197" name="Google Shape;197;p27"/>
          <p:cNvSpPr txBox="1"/>
          <p:nvPr>
            <p:ph idx="1" type="body"/>
          </p:nvPr>
        </p:nvSpPr>
        <p:spPr>
          <a:xfrm>
            <a:off x="311700" y="1266325"/>
            <a:ext cx="8520600" cy="3302700"/>
          </a:xfrm>
          <a:prstGeom prst="rect">
            <a:avLst/>
          </a:prstGeom>
        </p:spPr>
        <p:txBody>
          <a:bodyPr anchorCtr="0" anchor="t" bIns="91425" lIns="91425" spcFirstLastPara="1" rIns="91425" wrap="square" tIns="91425">
            <a:normAutofit lnSpcReduction="20000"/>
          </a:bodyPr>
          <a:lstStyle/>
          <a:p>
            <a:pPr indent="-342900" lvl="0" marL="457200" rtl="0" algn="l">
              <a:spcBef>
                <a:spcPts val="0"/>
              </a:spcBef>
              <a:spcAft>
                <a:spcPts val="0"/>
              </a:spcAft>
              <a:buSzPts val="1800"/>
              <a:buChar char="●"/>
            </a:pPr>
            <a:r>
              <a:rPr lang="en"/>
              <a:t>Room Security System</a:t>
            </a:r>
            <a:endParaRPr/>
          </a:p>
          <a:p>
            <a:pPr indent="-317500" lvl="1" marL="914400" rtl="0" algn="l">
              <a:spcBef>
                <a:spcPts val="0"/>
              </a:spcBef>
              <a:spcAft>
                <a:spcPts val="0"/>
              </a:spcAft>
              <a:buSzPts val="1400"/>
              <a:buChar char="○"/>
            </a:pPr>
            <a:r>
              <a:rPr lang="en"/>
              <a:t>Add motion sensor to active the camera for either video or picture.</a:t>
            </a:r>
            <a:endParaRPr/>
          </a:p>
          <a:p>
            <a:pPr indent="-317500" lvl="1" marL="914400" rtl="0" algn="l">
              <a:spcBef>
                <a:spcPts val="0"/>
              </a:spcBef>
              <a:spcAft>
                <a:spcPts val="0"/>
              </a:spcAft>
              <a:buSzPts val="1400"/>
              <a:buChar char="○"/>
            </a:pPr>
            <a:r>
              <a:rPr lang="en"/>
              <a:t>Custom </a:t>
            </a:r>
            <a:r>
              <a:rPr lang="en"/>
              <a:t>security system that can detect movement and report back to the owner can work in the background.</a:t>
            </a:r>
            <a:endParaRPr/>
          </a:p>
          <a:p>
            <a:pPr indent="-317500" lvl="1" marL="914400" rtl="0" algn="l">
              <a:spcBef>
                <a:spcPts val="0"/>
              </a:spcBef>
              <a:spcAft>
                <a:spcPts val="0"/>
              </a:spcAft>
              <a:buSzPts val="1400"/>
              <a:buChar char="○"/>
            </a:pPr>
            <a:r>
              <a:rPr lang="en"/>
              <a:t>Have bluetooth integration to activate the camera when the user is away.</a:t>
            </a:r>
            <a:endParaRPr/>
          </a:p>
          <a:p>
            <a:pPr indent="-342900" lvl="0" marL="457200" rtl="0" algn="l">
              <a:spcBef>
                <a:spcPts val="0"/>
              </a:spcBef>
              <a:spcAft>
                <a:spcPts val="0"/>
              </a:spcAft>
              <a:buSzPts val="1800"/>
              <a:buChar char="●"/>
            </a:pPr>
            <a:r>
              <a:rPr lang="en"/>
              <a:t>IoT Hub</a:t>
            </a:r>
            <a:endParaRPr/>
          </a:p>
          <a:p>
            <a:pPr indent="-317500" lvl="1" marL="914400" rtl="0" algn="l">
              <a:spcBef>
                <a:spcPts val="0"/>
              </a:spcBef>
              <a:spcAft>
                <a:spcPts val="0"/>
              </a:spcAft>
              <a:buSzPts val="1400"/>
              <a:buChar char="○"/>
            </a:pPr>
            <a:r>
              <a:rPr lang="en"/>
              <a:t>Allows connection and control of other IoT devices through either GPIO pins or to display it in the </a:t>
            </a:r>
            <a:r>
              <a:rPr lang="en"/>
              <a:t>Home Screen.</a:t>
            </a:r>
            <a:endParaRPr/>
          </a:p>
          <a:p>
            <a:pPr indent="-342900" lvl="0" marL="457200" rtl="0" algn="l">
              <a:spcBef>
                <a:spcPts val="0"/>
              </a:spcBef>
              <a:spcAft>
                <a:spcPts val="0"/>
              </a:spcAft>
              <a:buSzPts val="1800"/>
              <a:buChar char="●"/>
            </a:pPr>
            <a:r>
              <a:rPr lang="en"/>
              <a:t>Virtual Assistant that can be </a:t>
            </a:r>
            <a:r>
              <a:rPr lang="en"/>
              <a:t>tailored for user needs such as home assistant, workout trainer, etc.</a:t>
            </a:r>
            <a:endParaRPr/>
          </a:p>
          <a:p>
            <a:pPr indent="-342900" lvl="0" marL="457200" rtl="0" algn="l">
              <a:spcBef>
                <a:spcPts val="0"/>
              </a:spcBef>
              <a:spcAft>
                <a:spcPts val="0"/>
              </a:spcAft>
              <a:buSzPts val="1800"/>
              <a:buChar char="●"/>
            </a:pPr>
            <a:r>
              <a:rPr lang="en"/>
              <a:t>Open Design System</a:t>
            </a:r>
            <a:endParaRPr/>
          </a:p>
          <a:p>
            <a:pPr indent="-317500" lvl="1" marL="914400" rtl="0" algn="l">
              <a:spcBef>
                <a:spcPts val="0"/>
              </a:spcBef>
              <a:spcAft>
                <a:spcPts val="0"/>
              </a:spcAft>
              <a:buSzPts val="1400"/>
              <a:buChar char="○"/>
            </a:pPr>
            <a:r>
              <a:rPr lang="en"/>
              <a:t>Through Android OS, the user can create personalized </a:t>
            </a:r>
            <a:r>
              <a:rPr lang="en"/>
              <a:t>applications</a:t>
            </a:r>
            <a:r>
              <a:rPr lang="en"/>
              <a:t> to suit their needs</a:t>
            </a:r>
            <a:endParaRPr/>
          </a:p>
        </p:txBody>
      </p:sp>
      <p:sp>
        <p:nvSpPr>
          <p:cNvPr id="198" name="Google Shape;198;p2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99" name="Google Shape;199;p27"/>
          <p:cNvPicPr preferRelativeResize="0"/>
          <p:nvPr/>
        </p:nvPicPr>
        <p:blipFill>
          <a:blip r:embed="rId3">
            <a:alphaModFix/>
          </a:blip>
          <a:stretch>
            <a:fillRect/>
          </a:stretch>
        </p:blipFill>
        <p:spPr>
          <a:xfrm>
            <a:off x="4072800" y="298775"/>
            <a:ext cx="998400" cy="999900"/>
          </a:xfrm>
          <a:prstGeom prst="ellipse">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8"/>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Conclusion</a:t>
            </a:r>
            <a:endParaRPr/>
          </a:p>
        </p:txBody>
      </p:sp>
      <p:sp>
        <p:nvSpPr>
          <p:cNvPr id="205" name="Google Shape;205;p28"/>
          <p:cNvSpPr txBox="1"/>
          <p:nvPr>
            <p:ph idx="1" type="body"/>
          </p:nvPr>
        </p:nvSpPr>
        <p:spPr>
          <a:xfrm>
            <a:off x="311700" y="1313425"/>
            <a:ext cx="5841900" cy="3302700"/>
          </a:xfrm>
          <a:prstGeom prst="rect">
            <a:avLst/>
          </a:prstGeom>
        </p:spPr>
        <p:txBody>
          <a:bodyPr anchorCtr="0" anchor="t" bIns="91425" lIns="91425" spcFirstLastPara="1" rIns="91425" wrap="square" tIns="91425">
            <a:normAutofit lnSpcReduction="10000"/>
          </a:bodyPr>
          <a:lstStyle/>
          <a:p>
            <a:pPr indent="-342900" lvl="0" marL="457200" rtl="0" algn="l">
              <a:spcBef>
                <a:spcPts val="0"/>
              </a:spcBef>
              <a:spcAft>
                <a:spcPts val="0"/>
              </a:spcAft>
              <a:buSzPts val="1800"/>
              <a:buChar char="-"/>
            </a:pPr>
            <a:r>
              <a:rPr lang="en"/>
              <a:t>Mirrors can be fun and have a lot of potential.</a:t>
            </a:r>
            <a:endParaRPr/>
          </a:p>
          <a:p>
            <a:pPr indent="-342900" lvl="0" marL="457200" rtl="0" algn="l">
              <a:spcBef>
                <a:spcPts val="0"/>
              </a:spcBef>
              <a:spcAft>
                <a:spcPts val="0"/>
              </a:spcAft>
              <a:buSzPts val="1800"/>
              <a:buChar char="-"/>
            </a:pPr>
            <a:r>
              <a:rPr lang="en"/>
              <a:t>Privacy is an important aspect and physical buttons to disable inputs can improve user’s comfort.</a:t>
            </a:r>
            <a:endParaRPr/>
          </a:p>
          <a:p>
            <a:pPr indent="-317500" lvl="1" marL="914400" rtl="0" algn="l">
              <a:spcBef>
                <a:spcPts val="0"/>
              </a:spcBef>
              <a:spcAft>
                <a:spcPts val="0"/>
              </a:spcAft>
              <a:buSzPts val="1400"/>
              <a:buChar char="-"/>
            </a:pPr>
            <a:r>
              <a:rPr lang="en"/>
              <a:t>Mute microphone</a:t>
            </a:r>
            <a:endParaRPr/>
          </a:p>
          <a:p>
            <a:pPr indent="-317500" lvl="1" marL="914400" rtl="0" algn="l">
              <a:spcBef>
                <a:spcPts val="0"/>
              </a:spcBef>
              <a:spcAft>
                <a:spcPts val="0"/>
              </a:spcAft>
              <a:buSzPts val="1400"/>
              <a:buChar char="-"/>
            </a:pPr>
            <a:r>
              <a:rPr lang="en"/>
              <a:t>Disable Camera</a:t>
            </a:r>
            <a:endParaRPr/>
          </a:p>
          <a:p>
            <a:pPr indent="-342900" lvl="0" marL="457200" rtl="0" algn="l">
              <a:spcBef>
                <a:spcPts val="0"/>
              </a:spcBef>
              <a:spcAft>
                <a:spcPts val="0"/>
              </a:spcAft>
              <a:buSzPts val="1800"/>
              <a:buChar char="-"/>
            </a:pPr>
            <a:r>
              <a:rPr lang="en"/>
              <a:t>Plans change</a:t>
            </a:r>
            <a:endParaRPr/>
          </a:p>
          <a:p>
            <a:pPr indent="-317500" lvl="1" marL="914400" rtl="0" algn="l">
              <a:spcBef>
                <a:spcPts val="0"/>
              </a:spcBef>
              <a:spcAft>
                <a:spcPts val="0"/>
              </a:spcAft>
              <a:buSzPts val="1400"/>
              <a:buChar char="-"/>
            </a:pPr>
            <a:r>
              <a:rPr lang="en"/>
              <a:t>To have the features we discussed, we took a major step back and started back from scratch.</a:t>
            </a:r>
            <a:endParaRPr/>
          </a:p>
          <a:p>
            <a:pPr indent="-342900" lvl="0" marL="457200" rtl="0" algn="l">
              <a:spcBef>
                <a:spcPts val="0"/>
              </a:spcBef>
              <a:spcAft>
                <a:spcPts val="0"/>
              </a:spcAft>
              <a:buSzPts val="1800"/>
              <a:buChar char="-"/>
            </a:pPr>
            <a:r>
              <a:rPr lang="en"/>
              <a:t>Technical </a:t>
            </a:r>
            <a:r>
              <a:rPr lang="en"/>
              <a:t>challenges</a:t>
            </a:r>
            <a:r>
              <a:rPr lang="en"/>
              <a:t> happen</a:t>
            </a:r>
            <a:endParaRPr/>
          </a:p>
          <a:p>
            <a:pPr indent="-317500" lvl="1" marL="914400" rtl="0" algn="l">
              <a:spcBef>
                <a:spcPts val="0"/>
              </a:spcBef>
              <a:spcAft>
                <a:spcPts val="0"/>
              </a:spcAft>
              <a:buSzPts val="1400"/>
              <a:buChar char="-"/>
            </a:pPr>
            <a:r>
              <a:rPr lang="en"/>
              <a:t>Things break</a:t>
            </a:r>
            <a:endParaRPr/>
          </a:p>
          <a:p>
            <a:pPr indent="-317500" lvl="1" marL="914400" rtl="0" algn="l">
              <a:spcBef>
                <a:spcPts val="0"/>
              </a:spcBef>
              <a:spcAft>
                <a:spcPts val="0"/>
              </a:spcAft>
              <a:buSzPts val="1400"/>
              <a:buChar char="-"/>
            </a:pPr>
            <a:r>
              <a:rPr lang="en"/>
              <a:t>Buggy Software</a:t>
            </a:r>
            <a:endParaRPr/>
          </a:p>
        </p:txBody>
      </p:sp>
      <p:sp>
        <p:nvSpPr>
          <p:cNvPr id="206" name="Google Shape;206;p2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207" name="Google Shape;207;p28"/>
          <p:cNvPicPr preferRelativeResize="0"/>
          <p:nvPr/>
        </p:nvPicPr>
        <p:blipFill>
          <a:blip r:embed="rId3">
            <a:alphaModFix/>
          </a:blip>
          <a:stretch>
            <a:fillRect/>
          </a:stretch>
        </p:blipFill>
        <p:spPr>
          <a:xfrm>
            <a:off x="6214875" y="1152425"/>
            <a:ext cx="2617426" cy="1472301"/>
          </a:xfrm>
          <a:prstGeom prst="rect">
            <a:avLst/>
          </a:prstGeom>
          <a:noFill/>
          <a:ln>
            <a:noFill/>
          </a:ln>
        </p:spPr>
      </p:pic>
      <p:pic>
        <p:nvPicPr>
          <p:cNvPr id="208" name="Google Shape;208;p28"/>
          <p:cNvPicPr preferRelativeResize="0"/>
          <p:nvPr/>
        </p:nvPicPr>
        <p:blipFill>
          <a:blip r:embed="rId4">
            <a:alphaModFix/>
          </a:blip>
          <a:stretch>
            <a:fillRect/>
          </a:stretch>
        </p:blipFill>
        <p:spPr>
          <a:xfrm>
            <a:off x="6214875" y="3078425"/>
            <a:ext cx="2617424" cy="1506604"/>
          </a:xfrm>
          <a:prstGeom prst="rect">
            <a:avLst/>
          </a:prstGeom>
          <a:noFill/>
          <a:ln>
            <a:noFill/>
          </a:ln>
        </p:spPr>
      </p:pic>
      <p:sp>
        <p:nvSpPr>
          <p:cNvPr id="209" name="Google Shape;209;p28"/>
          <p:cNvSpPr txBox="1"/>
          <p:nvPr/>
        </p:nvSpPr>
        <p:spPr>
          <a:xfrm>
            <a:off x="7138450" y="866125"/>
            <a:ext cx="3671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Open Sans"/>
                <a:ea typeface="Open Sans"/>
                <a:cs typeface="Open Sans"/>
                <a:sym typeface="Open Sans"/>
              </a:rPr>
              <a:t>Old</a:t>
            </a:r>
            <a:endParaRPr>
              <a:latin typeface="Open Sans"/>
              <a:ea typeface="Open Sans"/>
              <a:cs typeface="Open Sans"/>
              <a:sym typeface="Open Sans"/>
            </a:endParaRPr>
          </a:p>
        </p:txBody>
      </p:sp>
      <p:sp>
        <p:nvSpPr>
          <p:cNvPr id="210" name="Google Shape;210;p28"/>
          <p:cNvSpPr txBox="1"/>
          <p:nvPr/>
        </p:nvSpPr>
        <p:spPr>
          <a:xfrm>
            <a:off x="7138450" y="2764675"/>
            <a:ext cx="3671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Open Sans"/>
                <a:ea typeface="Open Sans"/>
                <a:cs typeface="Open Sans"/>
                <a:sym typeface="Open Sans"/>
              </a:rPr>
              <a:t>New</a:t>
            </a:r>
            <a:endParaRPr>
              <a:latin typeface="Open Sans"/>
              <a:ea typeface="Open Sans"/>
              <a:cs typeface="Open Sans"/>
              <a:sym typeface="Open Sans"/>
            </a:endParaRPr>
          </a:p>
        </p:txBody>
      </p:sp>
      <p:pic>
        <p:nvPicPr>
          <p:cNvPr id="211" name="Google Shape;211;p28"/>
          <p:cNvPicPr preferRelativeResize="0"/>
          <p:nvPr/>
        </p:nvPicPr>
        <p:blipFill>
          <a:blip r:embed="rId5">
            <a:alphaModFix/>
          </a:blip>
          <a:stretch>
            <a:fillRect/>
          </a:stretch>
        </p:blipFill>
        <p:spPr>
          <a:xfrm>
            <a:off x="4805650" y="2406100"/>
            <a:ext cx="1009725" cy="672325"/>
          </a:xfrm>
          <a:prstGeom prst="rect">
            <a:avLst/>
          </a:prstGeom>
          <a:noFill/>
          <a:ln>
            <a:noFill/>
          </a:ln>
        </p:spPr>
      </p:pic>
      <p:pic>
        <p:nvPicPr>
          <p:cNvPr id="212" name="Google Shape;212;p28"/>
          <p:cNvPicPr preferRelativeResize="0"/>
          <p:nvPr/>
        </p:nvPicPr>
        <p:blipFill>
          <a:blip r:embed="rId6">
            <a:alphaModFix/>
          </a:blip>
          <a:stretch>
            <a:fillRect/>
          </a:stretch>
        </p:blipFill>
        <p:spPr>
          <a:xfrm>
            <a:off x="4072800" y="299525"/>
            <a:ext cx="998400" cy="998400"/>
          </a:xfrm>
          <a:prstGeom prst="ellipse">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29"/>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Individual Contributions</a:t>
            </a:r>
            <a:endParaRPr/>
          </a:p>
        </p:txBody>
      </p:sp>
      <p:sp>
        <p:nvSpPr>
          <p:cNvPr id="218" name="Google Shape;218;p2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graphicFrame>
        <p:nvGraphicFramePr>
          <p:cNvPr id="219" name="Google Shape;219;p29"/>
          <p:cNvGraphicFramePr/>
          <p:nvPr/>
        </p:nvGraphicFramePr>
        <p:xfrm>
          <a:off x="750575" y="1152435"/>
          <a:ext cx="3000000" cy="3000000"/>
        </p:xfrm>
        <a:graphic>
          <a:graphicData uri="http://schemas.openxmlformats.org/drawingml/2006/table">
            <a:tbl>
              <a:tblPr>
                <a:noFill/>
                <a:tableStyleId>{9362AC8B-ABF5-4AFF-8BC3-CE4C3D91C3AD}</a:tableStyleId>
              </a:tblPr>
              <a:tblGrid>
                <a:gridCol w="2614925"/>
                <a:gridCol w="2413000"/>
                <a:gridCol w="2693950"/>
              </a:tblGrid>
              <a:tr h="437850">
                <a:tc>
                  <a:txBody>
                    <a:bodyPr/>
                    <a:lstStyle/>
                    <a:p>
                      <a:pPr indent="0" lvl="0" marL="0" rtl="0" algn="l">
                        <a:spcBef>
                          <a:spcPts val="0"/>
                        </a:spcBef>
                        <a:spcAft>
                          <a:spcPts val="0"/>
                        </a:spcAft>
                        <a:buNone/>
                      </a:pPr>
                      <a:r>
                        <a:rPr lang="en"/>
                        <a:t>Alan</a:t>
                      </a:r>
                      <a:endParaRPr/>
                    </a:p>
                  </a:txBody>
                  <a:tcPr marT="91425" marB="91425" marR="91425" marL="91425"/>
                </a:tc>
                <a:tc>
                  <a:txBody>
                    <a:bodyPr/>
                    <a:lstStyle/>
                    <a:p>
                      <a:pPr indent="0" lvl="0" marL="0" rtl="0" algn="l">
                        <a:spcBef>
                          <a:spcPts val="0"/>
                        </a:spcBef>
                        <a:spcAft>
                          <a:spcPts val="0"/>
                        </a:spcAft>
                        <a:buNone/>
                      </a:pPr>
                      <a:r>
                        <a:rPr lang="en"/>
                        <a:t>Gabriel</a:t>
                      </a:r>
                      <a:endParaRPr/>
                    </a:p>
                  </a:txBody>
                  <a:tcPr marT="91425" marB="91425" marR="91425" marL="91425"/>
                </a:tc>
                <a:tc>
                  <a:txBody>
                    <a:bodyPr/>
                    <a:lstStyle/>
                    <a:p>
                      <a:pPr indent="0" lvl="0" marL="0" rtl="0" algn="l">
                        <a:spcBef>
                          <a:spcPts val="0"/>
                        </a:spcBef>
                        <a:spcAft>
                          <a:spcPts val="0"/>
                        </a:spcAft>
                        <a:buNone/>
                      </a:pPr>
                      <a:r>
                        <a:rPr lang="en"/>
                        <a:t>Fabian</a:t>
                      </a:r>
                      <a:endParaRPr/>
                    </a:p>
                  </a:txBody>
                  <a:tcPr marT="91425" marB="91425" marR="91425" marL="91425"/>
                </a:tc>
              </a:tr>
              <a:tr h="1755575">
                <a:tc>
                  <a:txBody>
                    <a:bodyPr/>
                    <a:lstStyle/>
                    <a:p>
                      <a:pPr indent="-317500" lvl="0" marL="457200" rtl="0" algn="l">
                        <a:spcBef>
                          <a:spcPts val="0"/>
                        </a:spcBef>
                        <a:spcAft>
                          <a:spcPts val="0"/>
                        </a:spcAft>
                        <a:buSzPts val="1400"/>
                        <a:buChar char="●"/>
                      </a:pPr>
                      <a:r>
                        <a:rPr lang="en"/>
                        <a:t>Voice Assistants</a:t>
                      </a:r>
                      <a:endParaRPr/>
                    </a:p>
                    <a:p>
                      <a:pPr indent="-317500" lvl="0" marL="457200" rtl="0" algn="l">
                        <a:spcBef>
                          <a:spcPts val="0"/>
                        </a:spcBef>
                        <a:spcAft>
                          <a:spcPts val="0"/>
                        </a:spcAft>
                        <a:buSzPts val="1400"/>
                        <a:buChar char="●"/>
                      </a:pPr>
                      <a:r>
                        <a:rPr lang="en"/>
                        <a:t>Implemented operating system</a:t>
                      </a:r>
                      <a:endParaRPr/>
                    </a:p>
                    <a:p>
                      <a:pPr indent="-317500" lvl="0" marL="457200" rtl="0" algn="l">
                        <a:spcBef>
                          <a:spcPts val="0"/>
                        </a:spcBef>
                        <a:spcAft>
                          <a:spcPts val="0"/>
                        </a:spcAft>
                        <a:buSzPts val="1400"/>
                        <a:buChar char="●"/>
                      </a:pPr>
                      <a:r>
                        <a:rPr lang="en"/>
                        <a:t>Implement spotify</a:t>
                      </a:r>
                      <a:endParaRPr/>
                    </a:p>
                  </a:txBody>
                  <a:tcPr marT="91425" marB="91425" marR="91425" marL="91425"/>
                </a:tc>
                <a:tc>
                  <a:txBody>
                    <a:bodyPr/>
                    <a:lstStyle/>
                    <a:p>
                      <a:pPr indent="-317500" lvl="0" marL="457200" rtl="0" algn="l">
                        <a:spcBef>
                          <a:spcPts val="0"/>
                        </a:spcBef>
                        <a:spcAft>
                          <a:spcPts val="0"/>
                        </a:spcAft>
                        <a:buSzPts val="1400"/>
                        <a:buChar char="●"/>
                      </a:pPr>
                      <a:r>
                        <a:rPr lang="en"/>
                        <a:t>Researched face recognition for </a:t>
                      </a:r>
                      <a:r>
                        <a:rPr lang="en"/>
                        <a:t>photo booth</a:t>
                      </a:r>
                      <a:r>
                        <a:rPr lang="en"/>
                        <a:t> apps</a:t>
                      </a:r>
                      <a:endParaRPr/>
                    </a:p>
                    <a:p>
                      <a:pPr indent="-317500" lvl="0" marL="457200" rtl="0" algn="l">
                        <a:spcBef>
                          <a:spcPts val="0"/>
                        </a:spcBef>
                        <a:spcAft>
                          <a:spcPts val="0"/>
                        </a:spcAft>
                        <a:buSzPts val="1400"/>
                        <a:buChar char="●"/>
                      </a:pPr>
                      <a:r>
                        <a:rPr lang="en"/>
                        <a:t>Created enclosure model</a:t>
                      </a:r>
                      <a:endParaRPr/>
                    </a:p>
                    <a:p>
                      <a:pPr indent="-317500" lvl="0" marL="457200" rtl="0" algn="l">
                        <a:spcBef>
                          <a:spcPts val="0"/>
                        </a:spcBef>
                        <a:spcAft>
                          <a:spcPts val="0"/>
                        </a:spcAft>
                        <a:buSzPts val="1400"/>
                        <a:buChar char="●"/>
                      </a:pPr>
                      <a:r>
                        <a:rPr lang="en"/>
                        <a:t>Found a compatible security camera app</a:t>
                      </a:r>
                      <a:endParaRPr/>
                    </a:p>
                  </a:txBody>
                  <a:tcPr marT="91425" marB="91425" marR="91425" marL="91425"/>
                </a:tc>
                <a:tc>
                  <a:txBody>
                    <a:bodyPr/>
                    <a:lstStyle/>
                    <a:p>
                      <a:pPr indent="-317500" lvl="0" marL="457200" rtl="0" algn="l">
                        <a:spcBef>
                          <a:spcPts val="0"/>
                        </a:spcBef>
                        <a:spcAft>
                          <a:spcPts val="0"/>
                        </a:spcAft>
                        <a:buSzPts val="1400"/>
                        <a:buChar char="●"/>
                      </a:pPr>
                      <a:r>
                        <a:rPr lang="en"/>
                        <a:t>Researched linux and the initial Xbox kinect integration</a:t>
                      </a:r>
                      <a:endParaRPr/>
                    </a:p>
                    <a:p>
                      <a:pPr indent="-317500" lvl="0" marL="457200" rtl="0" algn="l">
                        <a:spcBef>
                          <a:spcPts val="0"/>
                        </a:spcBef>
                        <a:spcAft>
                          <a:spcPts val="0"/>
                        </a:spcAft>
                        <a:buSzPts val="1400"/>
                        <a:buChar char="●"/>
                      </a:pPr>
                      <a:r>
                        <a:rPr lang="en"/>
                        <a:t>Found compatible android widgets for the operating system</a:t>
                      </a:r>
                      <a:endParaRPr/>
                    </a:p>
                    <a:p>
                      <a:pPr indent="0" lvl="0" marL="457200" rtl="0" algn="l">
                        <a:spcBef>
                          <a:spcPts val="0"/>
                        </a:spcBef>
                        <a:spcAft>
                          <a:spcPts val="0"/>
                        </a:spcAft>
                        <a:buNone/>
                      </a:pPr>
                      <a:r>
                        <a:t/>
                      </a:r>
                      <a:endParaRPr/>
                    </a:p>
                  </a:txBody>
                  <a:tcPr marT="91425" marB="91425" marR="91425" marL="91425"/>
                </a:tc>
              </a:tr>
              <a:tr h="395425">
                <a:tc gridSpan="3">
                  <a:txBody>
                    <a:bodyPr/>
                    <a:lstStyle/>
                    <a:p>
                      <a:pPr indent="-228600" lvl="0" marL="457200" rtl="0" algn="l">
                        <a:spcBef>
                          <a:spcPts val="0"/>
                        </a:spcBef>
                        <a:spcAft>
                          <a:spcPts val="0"/>
                        </a:spcAft>
                        <a:buNone/>
                      </a:pPr>
                      <a:r>
                        <a:rPr lang="en"/>
                        <a:t>Everyone</a:t>
                      </a:r>
                      <a:endParaRPr/>
                    </a:p>
                  </a:txBody>
                  <a:tcPr marT="91425" marB="91425" marR="91425" marL="91425"/>
                </a:tc>
                <a:tc hMerge="1"/>
                <a:tc hMerge="1"/>
              </a:tr>
              <a:tr h="1165400">
                <a:tc gridSpan="3">
                  <a:txBody>
                    <a:bodyPr/>
                    <a:lstStyle/>
                    <a:p>
                      <a:pPr indent="-317500" lvl="0" marL="457200" rtl="0" algn="l">
                        <a:spcBef>
                          <a:spcPts val="0"/>
                        </a:spcBef>
                        <a:spcAft>
                          <a:spcPts val="0"/>
                        </a:spcAft>
                        <a:buSzPts val="1400"/>
                        <a:buChar char="●"/>
                      </a:pPr>
                      <a:r>
                        <a:rPr lang="en"/>
                        <a:t>Constructed main </a:t>
                      </a:r>
                      <a:r>
                        <a:rPr lang="en"/>
                        <a:t>assembly</a:t>
                      </a:r>
                      <a:endParaRPr/>
                    </a:p>
                    <a:p>
                      <a:pPr indent="-317500" lvl="0" marL="457200" rtl="0" algn="l">
                        <a:spcBef>
                          <a:spcPts val="0"/>
                        </a:spcBef>
                        <a:spcAft>
                          <a:spcPts val="0"/>
                        </a:spcAft>
                        <a:buSzPts val="1400"/>
                        <a:buChar char="●"/>
                      </a:pPr>
                      <a:r>
                        <a:rPr lang="en"/>
                        <a:t>Troubleshooting and testing</a:t>
                      </a:r>
                      <a:endParaRPr/>
                    </a:p>
                  </a:txBody>
                  <a:tcPr marT="91425" marB="91425" marR="91425" marL="91425"/>
                </a:tc>
                <a:tc hMerge="1"/>
                <a:tc hMerge="1"/>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30"/>
          <p:cNvSpPr txBox="1"/>
          <p:nvPr/>
        </p:nvSpPr>
        <p:spPr>
          <a:xfrm>
            <a:off x="1926900" y="1848300"/>
            <a:ext cx="5290200" cy="1446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8200">
                <a:solidFill>
                  <a:srgbClr val="EB576D"/>
                </a:solidFill>
                <a:highlight>
                  <a:schemeClr val="lt1"/>
                </a:highlight>
                <a:latin typeface="PT Sans Narrow"/>
                <a:ea typeface="PT Sans Narrow"/>
                <a:cs typeface="PT Sans Narrow"/>
                <a:sym typeface="PT Sans Narrow"/>
              </a:rPr>
              <a:t>Thank you!</a:t>
            </a:r>
            <a:endParaRPr/>
          </a:p>
        </p:txBody>
      </p:sp>
      <p:sp>
        <p:nvSpPr>
          <p:cNvPr id="225" name="Google Shape;225;p3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p14"/>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Team</a:t>
            </a:r>
            <a:endParaRPr/>
          </a:p>
        </p:txBody>
      </p:sp>
      <p:graphicFrame>
        <p:nvGraphicFramePr>
          <p:cNvPr id="75" name="Google Shape;75;p14"/>
          <p:cNvGraphicFramePr/>
          <p:nvPr/>
        </p:nvGraphicFramePr>
        <p:xfrm>
          <a:off x="952500" y="1298800"/>
          <a:ext cx="3000000" cy="3000000"/>
        </p:xfrm>
        <a:graphic>
          <a:graphicData uri="http://schemas.openxmlformats.org/drawingml/2006/table">
            <a:tbl>
              <a:tblPr>
                <a:noFill/>
                <a:tableStyleId>{9362AC8B-ABF5-4AFF-8BC3-CE4C3D91C3AD}</a:tableStyleId>
              </a:tblPr>
              <a:tblGrid>
                <a:gridCol w="2413000"/>
                <a:gridCol w="2413000"/>
                <a:gridCol w="2413000"/>
              </a:tblGrid>
              <a:tr h="2370575">
                <a:tc>
                  <a:txBody>
                    <a:bodyPr/>
                    <a:lstStyle/>
                    <a:p>
                      <a:pPr indent="0" lvl="0" marL="0" rtl="0" algn="l">
                        <a:spcBef>
                          <a:spcPts val="0"/>
                        </a:spcBef>
                        <a:spcAft>
                          <a:spcPts val="0"/>
                        </a:spcAft>
                        <a:buNone/>
                      </a:pPr>
                      <a:r>
                        <a:t/>
                      </a:r>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t/>
                      </a:r>
                      <a:endParaRPr sz="1200"/>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100000">
                <a:tc>
                  <a:txBody>
                    <a:bodyPr/>
                    <a:lstStyle/>
                    <a:p>
                      <a:pPr indent="0" lvl="0" marL="0" rtl="0" algn="l">
                        <a:spcBef>
                          <a:spcPts val="0"/>
                        </a:spcBef>
                        <a:spcAft>
                          <a:spcPts val="0"/>
                        </a:spcAft>
                        <a:buNone/>
                      </a:pPr>
                      <a:r>
                        <a:rPr b="1" lang="en" sz="1100"/>
                        <a:t>Alan Palayil</a:t>
                      </a:r>
                      <a:r>
                        <a:rPr lang="en" sz="1100"/>
                        <a:t> - B.S. Computer and Cybersecurity Engineering</a:t>
                      </a:r>
                      <a:endParaRPr sz="1100"/>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rPr b="1" lang="en" sz="1100"/>
                        <a:t>Fabian Garcia</a:t>
                      </a:r>
                      <a:r>
                        <a:rPr lang="en" sz="1100"/>
                        <a:t> - B.S. Computer Engineering</a:t>
                      </a:r>
                      <a:endParaRPr sz="1100"/>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rPr b="1" lang="en" sz="1100"/>
                        <a:t>Gabriel Gutierrez</a:t>
                      </a:r>
                      <a:r>
                        <a:rPr lang="en" sz="1100"/>
                        <a:t> - B.S. Electrical Engineering</a:t>
                      </a:r>
                      <a:endParaRPr sz="1100"/>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rgbClr val="FFFFFF"/>
                      </a:solidFill>
                      <a:prstDash val="solid"/>
                      <a:round/>
                      <a:headEnd len="sm" w="sm" type="none"/>
                      <a:tailEnd len="sm" w="sm" type="none"/>
                    </a:lnB>
                  </a:tcPr>
                </a:tc>
              </a:tr>
            </a:tbl>
          </a:graphicData>
        </a:graphic>
      </p:graphicFrame>
      <p:pic>
        <p:nvPicPr>
          <p:cNvPr id="76" name="Google Shape;76;p14"/>
          <p:cNvPicPr preferRelativeResize="0"/>
          <p:nvPr/>
        </p:nvPicPr>
        <p:blipFill rotWithShape="1">
          <a:blip r:embed="rId3">
            <a:alphaModFix/>
          </a:blip>
          <a:srcRect b="6671" l="21906" r="24845" t="40083"/>
          <a:stretch/>
        </p:blipFill>
        <p:spPr>
          <a:xfrm>
            <a:off x="1324850" y="1931475"/>
            <a:ext cx="1538126" cy="1538124"/>
          </a:xfrm>
          <a:prstGeom prst="rect">
            <a:avLst/>
          </a:prstGeom>
          <a:noFill/>
          <a:ln>
            <a:noFill/>
          </a:ln>
        </p:spPr>
      </p:pic>
      <p:pic>
        <p:nvPicPr>
          <p:cNvPr id="77" name="Google Shape;77;p14"/>
          <p:cNvPicPr preferRelativeResize="0"/>
          <p:nvPr/>
        </p:nvPicPr>
        <p:blipFill>
          <a:blip r:embed="rId4">
            <a:alphaModFix/>
          </a:blip>
          <a:stretch>
            <a:fillRect/>
          </a:stretch>
        </p:blipFill>
        <p:spPr>
          <a:xfrm>
            <a:off x="6249050" y="1931475"/>
            <a:ext cx="1538126" cy="1538126"/>
          </a:xfrm>
          <a:prstGeom prst="rect">
            <a:avLst/>
          </a:prstGeom>
          <a:noFill/>
          <a:ln>
            <a:noFill/>
          </a:ln>
        </p:spPr>
      </p:pic>
      <p:pic>
        <p:nvPicPr>
          <p:cNvPr id="78" name="Google Shape;78;p14"/>
          <p:cNvPicPr preferRelativeResize="0"/>
          <p:nvPr/>
        </p:nvPicPr>
        <p:blipFill>
          <a:blip r:embed="rId5">
            <a:alphaModFix/>
          </a:blip>
          <a:stretch>
            <a:fillRect/>
          </a:stretch>
        </p:blipFill>
        <p:spPr>
          <a:xfrm>
            <a:off x="3771725" y="1917987"/>
            <a:ext cx="1259426" cy="1565102"/>
          </a:xfrm>
          <a:prstGeom prst="rect">
            <a:avLst/>
          </a:prstGeom>
          <a:noFill/>
          <a:ln>
            <a:noFill/>
          </a:ln>
        </p:spPr>
      </p:pic>
      <p:sp>
        <p:nvSpPr>
          <p:cNvPr id="79" name="Google Shape;79;p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5"/>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Constraints</a:t>
            </a:r>
            <a:endParaRPr/>
          </a:p>
        </p:txBody>
      </p:sp>
      <p:sp>
        <p:nvSpPr>
          <p:cNvPr id="85" name="Google Shape;85;p15"/>
          <p:cNvSpPr txBox="1"/>
          <p:nvPr>
            <p:ph idx="1" type="body"/>
          </p:nvPr>
        </p:nvSpPr>
        <p:spPr>
          <a:xfrm>
            <a:off x="311700" y="1266325"/>
            <a:ext cx="8520600" cy="3302700"/>
          </a:xfrm>
          <a:prstGeom prst="rect">
            <a:avLst/>
          </a:prstGeom>
        </p:spPr>
        <p:txBody>
          <a:bodyPr anchorCtr="0" anchor="t" bIns="91425" lIns="91425" spcFirstLastPara="1" rIns="91425" wrap="square" tIns="91425">
            <a:normAutofit lnSpcReduction="10000"/>
          </a:bodyPr>
          <a:lstStyle/>
          <a:p>
            <a:pPr indent="-342900" lvl="0" marL="457200" rtl="0" algn="l">
              <a:spcBef>
                <a:spcPts val="0"/>
              </a:spcBef>
              <a:spcAft>
                <a:spcPts val="0"/>
              </a:spcAft>
              <a:buSzPts val="1800"/>
              <a:buChar char="●"/>
            </a:pPr>
            <a:r>
              <a:rPr lang="en"/>
              <a:t>Cost</a:t>
            </a:r>
            <a:endParaRPr/>
          </a:p>
          <a:p>
            <a:pPr indent="-317500" lvl="1" marL="914400" rtl="0" algn="l">
              <a:spcBef>
                <a:spcPts val="0"/>
              </a:spcBef>
              <a:spcAft>
                <a:spcPts val="0"/>
              </a:spcAft>
              <a:buSzPts val="1400"/>
              <a:buChar char="○"/>
            </a:pPr>
            <a:r>
              <a:rPr lang="en"/>
              <a:t>Raspberry Pi 4</a:t>
            </a:r>
            <a:endParaRPr/>
          </a:p>
          <a:p>
            <a:pPr indent="-317500" lvl="1" marL="914400" rtl="0" algn="l">
              <a:spcBef>
                <a:spcPts val="0"/>
              </a:spcBef>
              <a:spcAft>
                <a:spcPts val="0"/>
              </a:spcAft>
              <a:buSzPts val="1400"/>
              <a:buChar char="○"/>
            </a:pPr>
            <a:r>
              <a:rPr lang="en"/>
              <a:t>Touch Frame</a:t>
            </a:r>
            <a:endParaRPr/>
          </a:p>
          <a:p>
            <a:pPr indent="-342900" lvl="0" marL="457200" rtl="0" algn="l">
              <a:spcBef>
                <a:spcPts val="0"/>
              </a:spcBef>
              <a:spcAft>
                <a:spcPts val="0"/>
              </a:spcAft>
              <a:buSzPts val="1800"/>
              <a:buChar char="●"/>
            </a:pPr>
            <a:r>
              <a:rPr lang="en"/>
              <a:t>Computational</a:t>
            </a:r>
            <a:r>
              <a:rPr lang="en"/>
              <a:t> Power</a:t>
            </a:r>
            <a:endParaRPr/>
          </a:p>
          <a:p>
            <a:pPr indent="-317500" lvl="1" marL="914400" rtl="0" algn="l">
              <a:spcBef>
                <a:spcPts val="0"/>
              </a:spcBef>
              <a:spcAft>
                <a:spcPts val="0"/>
              </a:spcAft>
              <a:buSzPts val="1400"/>
              <a:buChar char="○"/>
            </a:pPr>
            <a:r>
              <a:rPr lang="en"/>
              <a:t>Limited to SD card storage and 4GB ram</a:t>
            </a:r>
            <a:endParaRPr/>
          </a:p>
          <a:p>
            <a:pPr indent="-342900" lvl="0" marL="457200" rtl="0" algn="l">
              <a:spcBef>
                <a:spcPts val="0"/>
              </a:spcBef>
              <a:spcAft>
                <a:spcPts val="0"/>
              </a:spcAft>
              <a:buSzPts val="1800"/>
              <a:buChar char="●"/>
            </a:pPr>
            <a:r>
              <a:rPr lang="en"/>
              <a:t>Enclosure</a:t>
            </a:r>
            <a:endParaRPr/>
          </a:p>
          <a:p>
            <a:pPr indent="-317500" lvl="1" marL="914400" rtl="0" algn="l">
              <a:spcBef>
                <a:spcPts val="0"/>
              </a:spcBef>
              <a:spcAft>
                <a:spcPts val="0"/>
              </a:spcAft>
              <a:buSzPts val="1400"/>
              <a:buChar char="○"/>
            </a:pPr>
            <a:r>
              <a:rPr lang="en"/>
              <a:t>MDF </a:t>
            </a:r>
            <a:endParaRPr/>
          </a:p>
          <a:p>
            <a:pPr indent="-342900" lvl="0" marL="457200" rtl="0" algn="l">
              <a:spcBef>
                <a:spcPts val="0"/>
              </a:spcBef>
              <a:spcAft>
                <a:spcPts val="0"/>
              </a:spcAft>
              <a:buSzPts val="1800"/>
              <a:buChar char="●"/>
            </a:pPr>
            <a:r>
              <a:rPr lang="en"/>
              <a:t>Software</a:t>
            </a:r>
            <a:endParaRPr/>
          </a:p>
          <a:p>
            <a:pPr indent="-317500" lvl="1" marL="914400" rtl="0" algn="l">
              <a:spcBef>
                <a:spcPts val="0"/>
              </a:spcBef>
              <a:spcAft>
                <a:spcPts val="0"/>
              </a:spcAft>
              <a:buSzPts val="1400"/>
              <a:buChar char="○"/>
            </a:pPr>
            <a:r>
              <a:rPr lang="en"/>
              <a:t>Personal </a:t>
            </a:r>
            <a:r>
              <a:rPr lang="en"/>
              <a:t>Knowledge</a:t>
            </a:r>
            <a:endParaRPr/>
          </a:p>
          <a:p>
            <a:pPr indent="-317500" lvl="1" marL="914400" rtl="0" algn="l">
              <a:spcBef>
                <a:spcPts val="0"/>
              </a:spcBef>
              <a:spcAft>
                <a:spcPts val="0"/>
              </a:spcAft>
              <a:buSzPts val="1400"/>
              <a:buChar char="○"/>
            </a:pPr>
            <a:r>
              <a:rPr lang="en"/>
              <a:t>Operating system’s compatibility</a:t>
            </a:r>
            <a:endParaRPr/>
          </a:p>
          <a:p>
            <a:pPr indent="-342900" lvl="0" marL="457200" rtl="0" algn="l">
              <a:spcBef>
                <a:spcPts val="0"/>
              </a:spcBef>
              <a:spcAft>
                <a:spcPts val="0"/>
              </a:spcAft>
              <a:buSzPts val="1800"/>
              <a:buChar char="●"/>
            </a:pPr>
            <a:r>
              <a:rPr lang="en"/>
              <a:t>Have the whole project work as one cohesive unit for consumers.</a:t>
            </a:r>
            <a:endParaRPr/>
          </a:p>
        </p:txBody>
      </p:sp>
      <p:sp>
        <p:nvSpPr>
          <p:cNvPr id="86" name="Google Shape;86;p1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87" name="Google Shape;87;p15"/>
          <p:cNvPicPr preferRelativeResize="0"/>
          <p:nvPr/>
        </p:nvPicPr>
        <p:blipFill>
          <a:blip r:embed="rId3">
            <a:alphaModFix/>
          </a:blip>
          <a:stretch>
            <a:fillRect/>
          </a:stretch>
        </p:blipFill>
        <p:spPr>
          <a:xfrm>
            <a:off x="5940750" y="1152425"/>
            <a:ext cx="2376475" cy="1320275"/>
          </a:xfrm>
          <a:prstGeom prst="rect">
            <a:avLst/>
          </a:prstGeom>
          <a:noFill/>
          <a:ln>
            <a:noFill/>
          </a:ln>
        </p:spPr>
      </p:pic>
      <p:pic>
        <p:nvPicPr>
          <p:cNvPr id="88" name="Google Shape;88;p15"/>
          <p:cNvPicPr preferRelativeResize="0"/>
          <p:nvPr/>
        </p:nvPicPr>
        <p:blipFill>
          <a:blip r:embed="rId4">
            <a:alphaModFix/>
          </a:blip>
          <a:stretch>
            <a:fillRect/>
          </a:stretch>
        </p:blipFill>
        <p:spPr>
          <a:xfrm>
            <a:off x="4072800" y="299525"/>
            <a:ext cx="998400" cy="998400"/>
          </a:xfrm>
          <a:prstGeom prst="ellipse">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6"/>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Goal</a:t>
            </a:r>
            <a:endParaRPr/>
          </a:p>
        </p:txBody>
      </p:sp>
      <p:sp>
        <p:nvSpPr>
          <p:cNvPr id="94" name="Google Shape;94;p16"/>
          <p:cNvSpPr txBox="1"/>
          <p:nvPr>
            <p:ph idx="1" type="body"/>
          </p:nvPr>
        </p:nvSpPr>
        <p:spPr>
          <a:xfrm>
            <a:off x="311700" y="1266325"/>
            <a:ext cx="4570500" cy="3214200"/>
          </a:xfrm>
          <a:prstGeom prst="rect">
            <a:avLst/>
          </a:prstGeom>
        </p:spPr>
        <p:txBody>
          <a:bodyPr anchorCtr="0" anchor="t" bIns="91425" lIns="91425" spcFirstLastPara="1" rIns="91425" wrap="square" tIns="91425">
            <a:normAutofit fontScale="85000" lnSpcReduction="10000"/>
          </a:bodyPr>
          <a:lstStyle/>
          <a:p>
            <a:pPr indent="0" lvl="0" marL="0" rtl="0" algn="l">
              <a:spcBef>
                <a:spcPts val="0"/>
              </a:spcBef>
              <a:spcAft>
                <a:spcPts val="0"/>
              </a:spcAft>
              <a:buNone/>
            </a:pPr>
            <a:r>
              <a:rPr lang="en"/>
              <a:t>Create a fun and interactive mirror that:</a:t>
            </a:r>
            <a:endParaRPr/>
          </a:p>
          <a:p>
            <a:pPr indent="-325755" lvl="0" marL="457200" rtl="0" algn="l">
              <a:spcBef>
                <a:spcPts val="1200"/>
              </a:spcBef>
              <a:spcAft>
                <a:spcPts val="0"/>
              </a:spcAft>
              <a:buSzPct val="100000"/>
              <a:buChar char="●"/>
            </a:pPr>
            <a:r>
              <a:rPr lang="en"/>
              <a:t>Functions as a real mirror</a:t>
            </a:r>
            <a:endParaRPr/>
          </a:p>
          <a:p>
            <a:pPr indent="-325755" lvl="0" marL="457200" rtl="0" algn="l">
              <a:spcBef>
                <a:spcPts val="0"/>
              </a:spcBef>
              <a:spcAft>
                <a:spcPts val="0"/>
              </a:spcAft>
              <a:buSzPct val="100000"/>
              <a:buChar char="●"/>
            </a:pPr>
            <a:r>
              <a:rPr lang="en"/>
              <a:t>Displays the time and weather</a:t>
            </a:r>
            <a:endParaRPr/>
          </a:p>
          <a:p>
            <a:pPr indent="-325755" lvl="0" marL="457200" rtl="0" algn="l">
              <a:spcBef>
                <a:spcPts val="0"/>
              </a:spcBef>
              <a:spcAft>
                <a:spcPts val="0"/>
              </a:spcAft>
              <a:buSzPct val="100000"/>
              <a:buChar char="●"/>
            </a:pPr>
            <a:r>
              <a:rPr lang="en"/>
              <a:t>Provide the current news</a:t>
            </a:r>
            <a:endParaRPr/>
          </a:p>
          <a:p>
            <a:pPr indent="-325755" lvl="0" marL="457200" rtl="0" algn="l">
              <a:spcBef>
                <a:spcPts val="0"/>
              </a:spcBef>
              <a:spcAft>
                <a:spcPts val="0"/>
              </a:spcAft>
              <a:buSzPct val="100000"/>
              <a:buChar char="●"/>
            </a:pPr>
            <a:r>
              <a:rPr lang="en"/>
              <a:t>Allows access to a personalized calendar</a:t>
            </a:r>
            <a:endParaRPr/>
          </a:p>
          <a:p>
            <a:pPr indent="-325755" lvl="0" marL="457200" rtl="0" algn="l">
              <a:spcBef>
                <a:spcPts val="0"/>
              </a:spcBef>
              <a:spcAft>
                <a:spcPts val="0"/>
              </a:spcAft>
              <a:buSzPct val="100000"/>
              <a:buChar char="●"/>
            </a:pPr>
            <a:r>
              <a:rPr lang="en"/>
              <a:t>Plays video and audio</a:t>
            </a:r>
            <a:endParaRPr/>
          </a:p>
          <a:p>
            <a:pPr indent="-325755" lvl="0" marL="457200" rtl="0" algn="l">
              <a:spcBef>
                <a:spcPts val="0"/>
              </a:spcBef>
              <a:spcAft>
                <a:spcPts val="0"/>
              </a:spcAft>
              <a:buSzPct val="100000"/>
              <a:buChar char="●"/>
            </a:pPr>
            <a:r>
              <a:rPr lang="en"/>
              <a:t>Used for monitoring and security</a:t>
            </a:r>
            <a:endParaRPr/>
          </a:p>
          <a:p>
            <a:pPr indent="0" lvl="0" marL="0" rtl="0" algn="l">
              <a:spcBef>
                <a:spcPts val="1200"/>
              </a:spcBef>
              <a:spcAft>
                <a:spcPts val="0"/>
              </a:spcAft>
              <a:buNone/>
            </a:pPr>
            <a:r>
              <a:rPr lang="en"/>
              <a:t>This mirror allows for a fun and more interactive experience</a:t>
            </a:r>
            <a:endParaRPr/>
          </a:p>
          <a:p>
            <a:pPr indent="0" lvl="0" marL="0" rtl="0" algn="l">
              <a:spcBef>
                <a:spcPts val="1200"/>
              </a:spcBef>
              <a:spcAft>
                <a:spcPts val="1200"/>
              </a:spcAft>
              <a:buNone/>
            </a:pPr>
            <a:r>
              <a:t/>
            </a:r>
            <a:endParaRPr/>
          </a:p>
        </p:txBody>
      </p:sp>
      <p:sp>
        <p:nvSpPr>
          <p:cNvPr id="95" name="Google Shape;95;p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96" name="Google Shape;96;p16"/>
          <p:cNvPicPr preferRelativeResize="0"/>
          <p:nvPr/>
        </p:nvPicPr>
        <p:blipFill>
          <a:blip r:embed="rId3">
            <a:alphaModFix/>
          </a:blip>
          <a:stretch>
            <a:fillRect/>
          </a:stretch>
        </p:blipFill>
        <p:spPr>
          <a:xfrm>
            <a:off x="4072800" y="298775"/>
            <a:ext cx="998400" cy="999900"/>
          </a:xfrm>
          <a:prstGeom prst="ellipse">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17"/>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System design</a:t>
            </a:r>
            <a:endParaRPr/>
          </a:p>
        </p:txBody>
      </p:sp>
      <p:sp>
        <p:nvSpPr>
          <p:cNvPr id="102" name="Google Shape;102;p17"/>
          <p:cNvSpPr txBox="1"/>
          <p:nvPr>
            <p:ph idx="1" type="body"/>
          </p:nvPr>
        </p:nvSpPr>
        <p:spPr>
          <a:xfrm>
            <a:off x="311696" y="1360522"/>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500"/>
              <a:t>Hardware Components included:</a:t>
            </a:r>
            <a:endParaRPr sz="1500"/>
          </a:p>
          <a:p>
            <a:pPr indent="-311150" lvl="0" marL="457200" rtl="0" algn="l">
              <a:spcBef>
                <a:spcPts val="1200"/>
              </a:spcBef>
              <a:spcAft>
                <a:spcPts val="0"/>
              </a:spcAft>
              <a:buSzPts val="1300"/>
              <a:buChar char="●"/>
            </a:pPr>
            <a:r>
              <a:rPr lang="en" sz="1300"/>
              <a:t>Raspberry Pi 4B</a:t>
            </a:r>
            <a:endParaRPr sz="1300"/>
          </a:p>
          <a:p>
            <a:pPr indent="-311150" lvl="0" marL="457200" rtl="0" algn="l">
              <a:spcBef>
                <a:spcPts val="0"/>
              </a:spcBef>
              <a:spcAft>
                <a:spcPts val="0"/>
              </a:spcAft>
              <a:buSzPts val="1300"/>
              <a:buChar char="●"/>
            </a:pPr>
            <a:r>
              <a:rPr lang="en" sz="1300"/>
              <a:t>24V Power Supply</a:t>
            </a:r>
            <a:endParaRPr sz="1300"/>
          </a:p>
          <a:p>
            <a:pPr indent="-311150" lvl="0" marL="457200" rtl="0" algn="l">
              <a:spcBef>
                <a:spcPts val="0"/>
              </a:spcBef>
              <a:spcAft>
                <a:spcPts val="0"/>
              </a:spcAft>
              <a:buSzPts val="1300"/>
              <a:buChar char="●"/>
            </a:pPr>
            <a:r>
              <a:rPr lang="en" sz="1300"/>
              <a:t>Voltage Converter</a:t>
            </a:r>
            <a:endParaRPr sz="1300"/>
          </a:p>
          <a:p>
            <a:pPr indent="-311150" lvl="0" marL="457200" rtl="0" algn="l">
              <a:spcBef>
                <a:spcPts val="0"/>
              </a:spcBef>
              <a:spcAft>
                <a:spcPts val="0"/>
              </a:spcAft>
              <a:buSzPts val="1300"/>
              <a:buChar char="●"/>
            </a:pPr>
            <a:r>
              <a:rPr lang="en" sz="1300"/>
              <a:t>24in TV Display Panel</a:t>
            </a:r>
            <a:endParaRPr sz="1300"/>
          </a:p>
          <a:p>
            <a:pPr indent="-311150" lvl="0" marL="457200" rtl="0" algn="l">
              <a:spcBef>
                <a:spcPts val="0"/>
              </a:spcBef>
              <a:spcAft>
                <a:spcPts val="0"/>
              </a:spcAft>
              <a:buSzPts val="1300"/>
              <a:buChar char="●"/>
            </a:pPr>
            <a:r>
              <a:rPr lang="en" sz="1300"/>
              <a:t>Two-Way Acrylic Sheet</a:t>
            </a:r>
            <a:endParaRPr sz="1300"/>
          </a:p>
          <a:p>
            <a:pPr indent="-311150" lvl="0" marL="457200" rtl="0" algn="l">
              <a:spcBef>
                <a:spcPts val="0"/>
              </a:spcBef>
              <a:spcAft>
                <a:spcPts val="0"/>
              </a:spcAft>
              <a:buSzPts val="1300"/>
              <a:buChar char="●"/>
            </a:pPr>
            <a:r>
              <a:rPr lang="en" sz="1300"/>
              <a:t>IR Touch Frame</a:t>
            </a:r>
            <a:endParaRPr sz="1300"/>
          </a:p>
          <a:p>
            <a:pPr indent="-311150" lvl="0" marL="457200" rtl="0" algn="l">
              <a:spcBef>
                <a:spcPts val="0"/>
              </a:spcBef>
              <a:spcAft>
                <a:spcPts val="0"/>
              </a:spcAft>
              <a:buSzPts val="1300"/>
              <a:buChar char="●"/>
            </a:pPr>
            <a:r>
              <a:rPr lang="en" sz="1300"/>
              <a:t>Camera module</a:t>
            </a:r>
            <a:endParaRPr sz="1300"/>
          </a:p>
          <a:p>
            <a:pPr indent="-311150" lvl="0" marL="457200" rtl="0" algn="l">
              <a:spcBef>
                <a:spcPts val="0"/>
              </a:spcBef>
              <a:spcAft>
                <a:spcPts val="0"/>
              </a:spcAft>
              <a:buSzPts val="1300"/>
              <a:buChar char="●"/>
            </a:pPr>
            <a:r>
              <a:rPr lang="en" sz="1300"/>
              <a:t>Speaker and Microphone</a:t>
            </a:r>
            <a:endParaRPr sz="1300"/>
          </a:p>
          <a:p>
            <a:pPr indent="-311150" lvl="0" marL="457200" rtl="0" algn="l">
              <a:spcBef>
                <a:spcPts val="0"/>
              </a:spcBef>
              <a:spcAft>
                <a:spcPts val="0"/>
              </a:spcAft>
              <a:buSzPts val="1300"/>
              <a:buChar char="●"/>
            </a:pPr>
            <a:r>
              <a:rPr lang="en" sz="1300"/>
              <a:t>Wooden Frame and Housing</a:t>
            </a:r>
            <a:endParaRPr/>
          </a:p>
        </p:txBody>
      </p:sp>
      <p:sp>
        <p:nvSpPr>
          <p:cNvPr id="103" name="Google Shape;103;p1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04" name="Google Shape;104;p17"/>
          <p:cNvPicPr preferRelativeResize="0"/>
          <p:nvPr/>
        </p:nvPicPr>
        <p:blipFill>
          <a:blip r:embed="rId3">
            <a:alphaModFix/>
          </a:blip>
          <a:stretch>
            <a:fillRect/>
          </a:stretch>
        </p:blipFill>
        <p:spPr>
          <a:xfrm>
            <a:off x="5066240" y="1576459"/>
            <a:ext cx="3766052" cy="2662724"/>
          </a:xfrm>
          <a:prstGeom prst="rect">
            <a:avLst/>
          </a:prstGeom>
          <a:noFill/>
          <a:ln>
            <a:noFill/>
          </a:ln>
        </p:spPr>
      </p:pic>
      <p:pic>
        <p:nvPicPr>
          <p:cNvPr id="105" name="Google Shape;105;p17"/>
          <p:cNvPicPr preferRelativeResize="0"/>
          <p:nvPr/>
        </p:nvPicPr>
        <p:blipFill rotWithShape="1">
          <a:blip r:embed="rId4">
            <a:alphaModFix/>
          </a:blip>
          <a:srcRect b="20593" l="29570" r="29570" t="38547"/>
          <a:stretch/>
        </p:blipFill>
        <p:spPr>
          <a:xfrm>
            <a:off x="4072800" y="299525"/>
            <a:ext cx="998400" cy="998400"/>
          </a:xfrm>
          <a:prstGeom prst="ellipse">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18"/>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Raspberry Pi 4</a:t>
            </a:r>
            <a:endParaRPr/>
          </a:p>
        </p:txBody>
      </p:sp>
      <p:sp>
        <p:nvSpPr>
          <p:cNvPr id="111" name="Google Shape;111;p18"/>
          <p:cNvSpPr txBox="1"/>
          <p:nvPr>
            <p:ph idx="1" type="body"/>
          </p:nvPr>
        </p:nvSpPr>
        <p:spPr>
          <a:xfrm>
            <a:off x="311700" y="1360525"/>
            <a:ext cx="5373900" cy="33027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The Raspberry Pi 4 was used for it’s computational power and IO ports. We wanted to use the Pi for the following reasons:</a:t>
            </a:r>
            <a:endParaRPr/>
          </a:p>
          <a:p>
            <a:pPr indent="-317500" lvl="1" marL="914400" rtl="0" algn="l">
              <a:spcBef>
                <a:spcPts val="0"/>
              </a:spcBef>
              <a:spcAft>
                <a:spcPts val="0"/>
              </a:spcAft>
              <a:buSzPts val="1400"/>
              <a:buChar char="○"/>
            </a:pPr>
            <a:r>
              <a:rPr lang="en"/>
              <a:t>The 3.0 USB ports to connect the IR Touch Frame and camera module.</a:t>
            </a:r>
            <a:endParaRPr/>
          </a:p>
          <a:p>
            <a:pPr indent="-317500" lvl="1" marL="914400" rtl="0" algn="l">
              <a:spcBef>
                <a:spcPts val="0"/>
              </a:spcBef>
              <a:spcAft>
                <a:spcPts val="0"/>
              </a:spcAft>
              <a:buSzPts val="1400"/>
              <a:buChar char="○"/>
            </a:pPr>
            <a:r>
              <a:rPr lang="en"/>
              <a:t>The micro-HDMI port to connect the TV Display for output.</a:t>
            </a:r>
            <a:endParaRPr/>
          </a:p>
          <a:p>
            <a:pPr indent="-317500" lvl="1" marL="914400" rtl="0" algn="l">
              <a:spcBef>
                <a:spcPts val="0"/>
              </a:spcBef>
              <a:spcAft>
                <a:spcPts val="0"/>
              </a:spcAft>
              <a:buSzPts val="1400"/>
              <a:buChar char="○"/>
            </a:pPr>
            <a:r>
              <a:rPr lang="en"/>
              <a:t>The GPIO pins to add physical buttons capabilities.</a:t>
            </a:r>
            <a:endParaRPr/>
          </a:p>
        </p:txBody>
      </p:sp>
      <p:sp>
        <p:nvSpPr>
          <p:cNvPr id="112" name="Google Shape;112;p1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13" name="Google Shape;113;p18"/>
          <p:cNvPicPr preferRelativeResize="0"/>
          <p:nvPr/>
        </p:nvPicPr>
        <p:blipFill>
          <a:blip r:embed="rId3">
            <a:alphaModFix/>
          </a:blip>
          <a:stretch>
            <a:fillRect/>
          </a:stretch>
        </p:blipFill>
        <p:spPr>
          <a:xfrm>
            <a:off x="6117150" y="1360525"/>
            <a:ext cx="2715150" cy="2202650"/>
          </a:xfrm>
          <a:prstGeom prst="rect">
            <a:avLst/>
          </a:prstGeom>
          <a:noFill/>
          <a:ln>
            <a:noFill/>
          </a:ln>
        </p:spPr>
      </p:pic>
      <p:pic>
        <p:nvPicPr>
          <p:cNvPr id="114" name="Google Shape;114;p18"/>
          <p:cNvPicPr preferRelativeResize="0"/>
          <p:nvPr/>
        </p:nvPicPr>
        <p:blipFill rotWithShape="1">
          <a:blip r:embed="rId4">
            <a:alphaModFix/>
          </a:blip>
          <a:srcRect b="20593" l="29570" r="29570" t="38547"/>
          <a:stretch/>
        </p:blipFill>
        <p:spPr>
          <a:xfrm>
            <a:off x="4072800" y="299525"/>
            <a:ext cx="998400" cy="998400"/>
          </a:xfrm>
          <a:prstGeom prst="ellipse">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19"/>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Display</a:t>
            </a:r>
            <a:endParaRPr/>
          </a:p>
        </p:txBody>
      </p:sp>
      <p:sp>
        <p:nvSpPr>
          <p:cNvPr id="120" name="Google Shape;120;p19"/>
          <p:cNvSpPr txBox="1"/>
          <p:nvPr>
            <p:ph idx="1" type="body"/>
          </p:nvPr>
        </p:nvSpPr>
        <p:spPr>
          <a:xfrm>
            <a:off x="311700" y="1256475"/>
            <a:ext cx="3479700" cy="3302700"/>
          </a:xfrm>
          <a:prstGeom prst="rect">
            <a:avLst/>
          </a:prstGeom>
        </p:spPr>
        <p:txBody>
          <a:bodyPr anchorCtr="0" anchor="t" bIns="91425" lIns="91425" spcFirstLastPara="1" rIns="91425" wrap="square" tIns="91425">
            <a:normAutofit lnSpcReduction="20000"/>
          </a:bodyPr>
          <a:lstStyle/>
          <a:p>
            <a:pPr indent="-342900" lvl="0" marL="457200" rtl="0" algn="l">
              <a:spcBef>
                <a:spcPts val="0"/>
              </a:spcBef>
              <a:spcAft>
                <a:spcPts val="0"/>
              </a:spcAft>
              <a:buSzPts val="1800"/>
              <a:buChar char="●"/>
            </a:pPr>
            <a:r>
              <a:rPr lang="en"/>
              <a:t>Display consists of a 24 inch TV Display</a:t>
            </a:r>
            <a:endParaRPr/>
          </a:p>
          <a:p>
            <a:pPr indent="-317500" lvl="1" marL="914400" rtl="0" algn="l">
              <a:spcBef>
                <a:spcPts val="0"/>
              </a:spcBef>
              <a:spcAft>
                <a:spcPts val="0"/>
              </a:spcAft>
              <a:buSzPts val="1400"/>
              <a:buChar char="○"/>
            </a:pPr>
            <a:r>
              <a:rPr lang="en"/>
              <a:t>The display was stripped of the housing in order to form a compact design.</a:t>
            </a:r>
            <a:endParaRPr/>
          </a:p>
          <a:p>
            <a:pPr indent="-317500" lvl="1" marL="914400" rtl="0" algn="l">
              <a:spcBef>
                <a:spcPts val="0"/>
              </a:spcBef>
              <a:spcAft>
                <a:spcPts val="0"/>
              </a:spcAft>
              <a:buSzPts val="1400"/>
              <a:buChar char="○"/>
            </a:pPr>
            <a:r>
              <a:rPr lang="en"/>
              <a:t>Motherboards and components were placed throughout custom housing.</a:t>
            </a:r>
            <a:endParaRPr/>
          </a:p>
          <a:p>
            <a:pPr indent="-317500" lvl="1" marL="914400" rtl="0" algn="l">
              <a:spcBef>
                <a:spcPts val="0"/>
              </a:spcBef>
              <a:spcAft>
                <a:spcPts val="0"/>
              </a:spcAft>
              <a:buSzPts val="1400"/>
              <a:buChar char="○"/>
            </a:pPr>
            <a:r>
              <a:rPr lang="en"/>
              <a:t>Connected to the Pi via the micro-HDMI to HDMI cable.</a:t>
            </a:r>
            <a:endParaRPr/>
          </a:p>
          <a:p>
            <a:pPr indent="-317500" lvl="1" marL="914400" rtl="0" algn="l">
              <a:spcBef>
                <a:spcPts val="0"/>
              </a:spcBef>
              <a:spcAft>
                <a:spcPts val="0"/>
              </a:spcAft>
              <a:buSzPts val="1400"/>
              <a:buChar char="○"/>
            </a:pPr>
            <a:r>
              <a:rPr lang="en"/>
              <a:t>The brightness was adjusted for clear view through the two way sheet.</a:t>
            </a:r>
            <a:endParaRPr/>
          </a:p>
        </p:txBody>
      </p:sp>
      <p:sp>
        <p:nvSpPr>
          <p:cNvPr id="121" name="Google Shape;121;p1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22" name="Google Shape;122;p19"/>
          <p:cNvPicPr preferRelativeResize="0"/>
          <p:nvPr/>
        </p:nvPicPr>
        <p:blipFill>
          <a:blip r:embed="rId3">
            <a:alphaModFix/>
          </a:blip>
          <a:stretch>
            <a:fillRect/>
          </a:stretch>
        </p:blipFill>
        <p:spPr>
          <a:xfrm>
            <a:off x="4820825" y="1532062"/>
            <a:ext cx="4200324" cy="2517299"/>
          </a:xfrm>
          <a:prstGeom prst="rect">
            <a:avLst/>
          </a:prstGeom>
          <a:noFill/>
          <a:ln>
            <a:noFill/>
          </a:ln>
        </p:spPr>
      </p:pic>
      <p:pic>
        <p:nvPicPr>
          <p:cNvPr id="123" name="Google Shape;123;p19"/>
          <p:cNvPicPr preferRelativeResize="0"/>
          <p:nvPr/>
        </p:nvPicPr>
        <p:blipFill>
          <a:blip r:embed="rId4">
            <a:alphaModFix/>
          </a:blip>
          <a:stretch>
            <a:fillRect/>
          </a:stretch>
        </p:blipFill>
        <p:spPr>
          <a:xfrm>
            <a:off x="4072800" y="298775"/>
            <a:ext cx="998400" cy="999900"/>
          </a:xfrm>
          <a:prstGeom prst="ellipse">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20"/>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IR Frame</a:t>
            </a:r>
            <a:endParaRPr/>
          </a:p>
        </p:txBody>
      </p:sp>
      <p:sp>
        <p:nvSpPr>
          <p:cNvPr id="129" name="Google Shape;129;p20"/>
          <p:cNvSpPr txBox="1"/>
          <p:nvPr>
            <p:ph idx="1" type="body"/>
          </p:nvPr>
        </p:nvSpPr>
        <p:spPr>
          <a:xfrm>
            <a:off x="311700" y="1266325"/>
            <a:ext cx="4260300" cy="33027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24 inch USB device that allows for touch inputs from the user. </a:t>
            </a:r>
            <a:endParaRPr/>
          </a:p>
          <a:p>
            <a:pPr indent="-317500" lvl="1" marL="914400" rtl="0" algn="l">
              <a:spcBef>
                <a:spcPts val="0"/>
              </a:spcBef>
              <a:spcAft>
                <a:spcPts val="0"/>
              </a:spcAft>
              <a:buSzPts val="1400"/>
              <a:buChar char="○"/>
            </a:pPr>
            <a:r>
              <a:rPr lang="en"/>
              <a:t>Allows taps, swipes, and multi-finger inputs</a:t>
            </a:r>
            <a:endParaRPr/>
          </a:p>
          <a:p>
            <a:pPr indent="-317500" lvl="1" marL="914400" rtl="0" algn="l">
              <a:spcBef>
                <a:spcPts val="0"/>
              </a:spcBef>
              <a:spcAft>
                <a:spcPts val="0"/>
              </a:spcAft>
              <a:buSzPts val="1400"/>
              <a:buChar char="○"/>
            </a:pPr>
            <a:r>
              <a:rPr lang="en"/>
              <a:t>Connected via the USB 3.0 port.</a:t>
            </a:r>
            <a:endParaRPr/>
          </a:p>
          <a:p>
            <a:pPr indent="-342900" lvl="0" marL="457200" rtl="0" algn="l">
              <a:spcBef>
                <a:spcPts val="0"/>
              </a:spcBef>
              <a:spcAft>
                <a:spcPts val="0"/>
              </a:spcAft>
              <a:buSzPts val="1800"/>
              <a:buChar char="●"/>
            </a:pPr>
            <a:r>
              <a:rPr lang="en"/>
              <a:t>Overlays our display and </a:t>
            </a:r>
            <a:r>
              <a:rPr lang="en"/>
              <a:t>the</a:t>
            </a:r>
            <a:r>
              <a:rPr lang="en"/>
              <a:t> reflective acrylic sheet that acts as the two way mirror</a:t>
            </a:r>
            <a:endParaRPr/>
          </a:p>
          <a:p>
            <a:pPr indent="-317500" lvl="1" marL="914400" rtl="0" algn="l">
              <a:spcBef>
                <a:spcPts val="0"/>
              </a:spcBef>
              <a:spcAft>
                <a:spcPts val="0"/>
              </a:spcAft>
              <a:buSzPts val="1400"/>
              <a:buChar char="○"/>
            </a:pPr>
            <a:r>
              <a:rPr lang="en"/>
              <a:t>Selected for easy cutting and breakage.</a:t>
            </a:r>
            <a:endParaRPr/>
          </a:p>
        </p:txBody>
      </p:sp>
      <p:sp>
        <p:nvSpPr>
          <p:cNvPr id="130" name="Google Shape;130;p2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31" name="Google Shape;131;p20"/>
          <p:cNvPicPr preferRelativeResize="0"/>
          <p:nvPr/>
        </p:nvPicPr>
        <p:blipFill>
          <a:blip r:embed="rId3">
            <a:alphaModFix/>
          </a:blip>
          <a:stretch>
            <a:fillRect/>
          </a:stretch>
        </p:blipFill>
        <p:spPr>
          <a:xfrm rot="5400000">
            <a:off x="6963213" y="1313650"/>
            <a:ext cx="1916412" cy="1821775"/>
          </a:xfrm>
          <a:prstGeom prst="rect">
            <a:avLst/>
          </a:prstGeom>
          <a:noFill/>
          <a:ln>
            <a:noFill/>
          </a:ln>
        </p:spPr>
      </p:pic>
      <p:pic>
        <p:nvPicPr>
          <p:cNvPr id="132" name="Google Shape;132;p20"/>
          <p:cNvPicPr preferRelativeResize="0"/>
          <p:nvPr/>
        </p:nvPicPr>
        <p:blipFill rotWithShape="1">
          <a:blip r:embed="rId4">
            <a:alphaModFix/>
          </a:blip>
          <a:srcRect b="14507" l="0" r="0" t="0"/>
          <a:stretch/>
        </p:blipFill>
        <p:spPr>
          <a:xfrm>
            <a:off x="4072800" y="298775"/>
            <a:ext cx="998400" cy="999900"/>
          </a:xfrm>
          <a:prstGeom prst="ellipse">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21"/>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Camera Module</a:t>
            </a:r>
            <a:endParaRPr/>
          </a:p>
        </p:txBody>
      </p:sp>
      <p:sp>
        <p:nvSpPr>
          <p:cNvPr id="138" name="Google Shape;138;p21"/>
          <p:cNvSpPr txBox="1"/>
          <p:nvPr>
            <p:ph idx="1" type="body"/>
          </p:nvPr>
        </p:nvSpPr>
        <p:spPr>
          <a:xfrm>
            <a:off x="311700" y="1266325"/>
            <a:ext cx="4374000" cy="3302700"/>
          </a:xfrm>
          <a:prstGeom prst="rect">
            <a:avLst/>
          </a:prstGeom>
        </p:spPr>
        <p:txBody>
          <a:bodyPr anchorCtr="0" anchor="t" bIns="91425" lIns="91425" spcFirstLastPara="1" rIns="91425" wrap="square" tIns="91425">
            <a:normAutofit lnSpcReduction="20000"/>
          </a:bodyPr>
          <a:lstStyle/>
          <a:p>
            <a:pPr indent="-342900" lvl="0" marL="457200" rtl="0" algn="l">
              <a:spcBef>
                <a:spcPts val="0"/>
              </a:spcBef>
              <a:spcAft>
                <a:spcPts val="0"/>
              </a:spcAft>
              <a:buSzPts val="1800"/>
              <a:buChar char="●"/>
            </a:pPr>
            <a:r>
              <a:rPr lang="en"/>
              <a:t>We attached a USB camera module for the primary purpose to add monitoring and </a:t>
            </a:r>
            <a:r>
              <a:rPr lang="en"/>
              <a:t>surveillance.</a:t>
            </a:r>
            <a:endParaRPr/>
          </a:p>
          <a:p>
            <a:pPr indent="0" lvl="0" marL="0" rtl="0" algn="l">
              <a:spcBef>
                <a:spcPts val="1200"/>
              </a:spcBef>
              <a:spcAft>
                <a:spcPts val="0"/>
              </a:spcAft>
              <a:buNone/>
            </a:pPr>
            <a:r>
              <a:t/>
            </a:r>
            <a:endParaRPr/>
          </a:p>
          <a:p>
            <a:pPr indent="-342900" lvl="0" marL="457200" rtl="0" algn="l">
              <a:spcBef>
                <a:spcPts val="1200"/>
              </a:spcBef>
              <a:spcAft>
                <a:spcPts val="0"/>
              </a:spcAft>
              <a:buSzPts val="1800"/>
              <a:buChar char="●"/>
            </a:pPr>
            <a:r>
              <a:rPr lang="en"/>
              <a:t>The camera is </a:t>
            </a:r>
            <a:r>
              <a:rPr lang="en"/>
              <a:t>integrated</a:t>
            </a:r>
            <a:r>
              <a:rPr lang="en"/>
              <a:t> with the OS for motion tracking, video-calling, etc.</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
        <p:nvSpPr>
          <p:cNvPr id="139" name="Google Shape;139;p2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40" name="Google Shape;140;p21"/>
          <p:cNvPicPr preferRelativeResize="0"/>
          <p:nvPr/>
        </p:nvPicPr>
        <p:blipFill>
          <a:blip r:embed="rId3">
            <a:alphaModFix/>
          </a:blip>
          <a:stretch>
            <a:fillRect/>
          </a:stretch>
        </p:blipFill>
        <p:spPr>
          <a:xfrm>
            <a:off x="5451639" y="893988"/>
            <a:ext cx="3481959" cy="3355528"/>
          </a:xfrm>
          <a:prstGeom prst="rect">
            <a:avLst/>
          </a:prstGeom>
          <a:noFill/>
          <a:ln>
            <a:noFill/>
          </a:ln>
        </p:spPr>
      </p:pic>
      <p:pic>
        <p:nvPicPr>
          <p:cNvPr id="141" name="Google Shape;141;p21"/>
          <p:cNvPicPr preferRelativeResize="0"/>
          <p:nvPr/>
        </p:nvPicPr>
        <p:blipFill>
          <a:blip r:embed="rId4">
            <a:alphaModFix/>
          </a:blip>
          <a:stretch>
            <a:fillRect/>
          </a:stretch>
        </p:blipFill>
        <p:spPr>
          <a:xfrm>
            <a:off x="4072800" y="299525"/>
            <a:ext cx="998400" cy="998400"/>
          </a:xfrm>
          <a:prstGeom prst="ellipse">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ropic">
  <a:themeElements>
    <a:clrScheme name="Tropic">
      <a:dk1>
        <a:srgbClr val="A1E8D9"/>
      </a:dk1>
      <a:lt1>
        <a:srgbClr val="FFFFFF"/>
      </a:lt1>
      <a:dk2>
        <a:srgbClr val="695D46"/>
      </a:dk2>
      <a:lt2>
        <a:srgbClr val="B3A77D"/>
      </a:lt2>
      <a:accent1>
        <a:srgbClr val="EF6C00"/>
      </a:accent1>
      <a:accent2>
        <a:srgbClr val="CE93D8"/>
      </a:accent2>
      <a:accent3>
        <a:srgbClr val="4DB6AC"/>
      </a:accent3>
      <a:accent4>
        <a:srgbClr val="FF9800"/>
      </a:accent4>
      <a:accent5>
        <a:srgbClr val="009668"/>
      </a:accent5>
      <a:accent6>
        <a:srgbClr val="EEFF41"/>
      </a:accent6>
      <a:hlink>
        <a:srgbClr val="009668"/>
      </a:hlink>
      <a:folHlink>
        <a:srgbClr val="00966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